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3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DA764-2229-4ECA-9824-16B0B1207A8B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A0BF2-AB5B-442B-B5FD-5DF916287E2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6658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0BF2-AB5B-442B-B5FD-5DF916287E2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723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541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890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768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535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598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372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350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004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354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458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879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D2E33-D9C5-46AD-B441-2A49821B0294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7CD5-969A-4AC5-BE28-75C61E279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107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flynn@criviff.ulaval.ca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4000" b="1" dirty="0" smtClean="0"/>
              <a:t>Conférence de </a:t>
            </a:r>
            <a:r>
              <a:rPr lang="en-US" sz="4000" b="1" dirty="0"/>
              <a:t>Sherry </a:t>
            </a:r>
            <a:r>
              <a:rPr lang="en-US" sz="4000" b="1" dirty="0" smtClean="0"/>
              <a:t>Hamby</a:t>
            </a:r>
            <a:r>
              <a:rPr lang="en-US" sz="4000" b="1" dirty="0"/>
              <a:t>, Research Professor, Department of Psychology, Director, Life Paths Research Program</a:t>
            </a:r>
          </a:p>
          <a:p>
            <a:r>
              <a:rPr lang="en-US" sz="4000" b="1" dirty="0"/>
              <a:t>Sewanee, the University of the South </a:t>
            </a:r>
            <a:endParaRPr lang="en-US" sz="4000" b="1" dirty="0" smtClean="0"/>
          </a:p>
          <a:p>
            <a:r>
              <a:rPr lang="en-US" sz="4000" b="1" dirty="0" smtClean="0"/>
              <a:t>A </a:t>
            </a:r>
            <a:r>
              <a:rPr lang="en-US" sz="4000" b="1" dirty="0"/>
              <a:t>Scientific Answer to a Scientific </a:t>
            </a:r>
            <a:r>
              <a:rPr lang="en-US" sz="4000" b="1" dirty="0" smtClean="0"/>
              <a:t>Question: The </a:t>
            </a:r>
            <a:r>
              <a:rPr lang="en-US" sz="4000" b="1" dirty="0"/>
              <a:t>Gender Debate in Intimate Partner Violence</a:t>
            </a:r>
            <a:endParaRPr lang="fr-CA" sz="4000" dirty="0"/>
          </a:p>
          <a:p>
            <a:r>
              <a:rPr lang="en-US" sz="4000" dirty="0"/>
              <a:t> </a:t>
            </a:r>
            <a:endParaRPr lang="fr-CA" sz="4000" dirty="0"/>
          </a:p>
          <a:p>
            <a:pPr algn="just"/>
            <a:r>
              <a:rPr lang="en-US" sz="4000" dirty="0"/>
              <a:t>Gender patterns in intimate partner violence (IPV) remain a controversial topic. Some self-report measures produce gender "parity" in IPV rates. However, some surveys do not produce gender parity, nor do arrests, reports to law enforcement, homicide data, </a:t>
            </a:r>
            <a:r>
              <a:rPr lang="en-US" sz="4000" dirty="0" err="1"/>
              <a:t>helpseeking</a:t>
            </a:r>
            <a:r>
              <a:rPr lang="en-US" sz="4000" dirty="0"/>
              <a:t> data, or witness reports. This methodological inconsistency is still poorly understood.  I will provide a personal perspective on the development of the Revised Conflict Tactics Scales (CTS2) and an analysis of past hypotheses regarding the multi-method divergence. Happily, we know much more about IPV than we did at the time of the creation and publication of the CTS2 in the mid-1990s. A scientific evaluation indicates that many common hypotheses do not explain all of the data showing multi-method divergence. In some cases, these hypotheses have been repeatedly disconfirmed. On the other hand, increasing amounts of data indicate that choices regarding the operationalization of IPV in surveys have a substantial impact on gender patterns. Evidence from 6 studies will be presented that show that simple modifications can eliminate the discrepancy.  The Partner Victimization Scale is one alternative that has multi-method convergence with other IPV measures.</a:t>
            </a:r>
            <a:endParaRPr lang="fr-CA" sz="4000" dirty="0"/>
          </a:p>
          <a:p>
            <a:r>
              <a:rPr lang="en-US" sz="4000" dirty="0"/>
              <a:t> </a:t>
            </a:r>
            <a:endParaRPr lang="fr-CA" sz="4000" dirty="0"/>
          </a:p>
          <a:p>
            <a:r>
              <a:rPr lang="fr-CA" sz="4000" dirty="0"/>
              <a:t>Veuillez faire un chèque libellé au montant de 15 $ à l’ordre du CRI-VIFF – Université de Montréal et l’envoyer par la poste </a:t>
            </a:r>
            <a:r>
              <a:rPr lang="fr-CA" sz="4000" dirty="0" smtClean="0"/>
              <a:t>à l’attention d’</a:t>
            </a:r>
            <a:r>
              <a:rPr lang="fr-CA" sz="4000" dirty="0" err="1" smtClean="0"/>
              <a:t>Helinette</a:t>
            </a:r>
            <a:r>
              <a:rPr lang="fr-CA" sz="4000" dirty="0" smtClean="0"/>
              <a:t>  </a:t>
            </a:r>
            <a:r>
              <a:rPr lang="fr-CA" sz="4000" dirty="0" err="1" smtClean="0"/>
              <a:t>Pigatti</a:t>
            </a:r>
            <a:r>
              <a:rPr lang="fr-CA" sz="4000" dirty="0" smtClean="0"/>
              <a:t> </a:t>
            </a:r>
            <a:r>
              <a:rPr lang="fr-CA" sz="4000" dirty="0" err="1" smtClean="0"/>
              <a:t>Boamorte</a:t>
            </a:r>
            <a:r>
              <a:rPr lang="fr-CA" sz="4000" dirty="0" smtClean="0"/>
              <a:t>  à l’adresse </a:t>
            </a:r>
            <a:r>
              <a:rPr lang="fr-CA" sz="4000" dirty="0"/>
              <a:t>suivante : </a:t>
            </a:r>
          </a:p>
          <a:p>
            <a:r>
              <a:rPr lang="fr-CA" sz="4000" dirty="0"/>
              <a:t> </a:t>
            </a:r>
          </a:p>
          <a:p>
            <a:pPr>
              <a:spcAft>
                <a:spcPts val="0"/>
              </a:spcAft>
            </a:pPr>
            <a:r>
              <a:rPr lang="fr-CA" sz="4000" dirty="0"/>
              <a:t>Université de Montréal</a:t>
            </a:r>
          </a:p>
          <a:p>
            <a:pPr>
              <a:spcAft>
                <a:spcPts val="0"/>
              </a:spcAft>
            </a:pPr>
            <a:r>
              <a:rPr lang="fr-CA" sz="4000" dirty="0" smtClean="0"/>
              <a:t>Cri-Viff, École </a:t>
            </a:r>
            <a:r>
              <a:rPr lang="fr-CA" sz="4000" dirty="0"/>
              <a:t>de service social</a:t>
            </a:r>
          </a:p>
          <a:p>
            <a:pPr>
              <a:spcAft>
                <a:spcPts val="0"/>
              </a:spcAft>
            </a:pPr>
            <a:r>
              <a:rPr lang="fr-CA" sz="4000" dirty="0"/>
              <a:t>C.P. 6128, </a:t>
            </a:r>
            <a:r>
              <a:rPr lang="fr-CA" sz="4000" dirty="0" err="1"/>
              <a:t>Succ</a:t>
            </a:r>
            <a:r>
              <a:rPr lang="fr-CA" sz="4000" dirty="0"/>
              <a:t> Centre-Ville </a:t>
            </a:r>
          </a:p>
          <a:p>
            <a:pPr>
              <a:spcAft>
                <a:spcPts val="0"/>
              </a:spcAft>
            </a:pPr>
            <a:r>
              <a:rPr lang="fr-CA" sz="4000" dirty="0"/>
              <a:t>Montréal (Québec) </a:t>
            </a:r>
            <a:r>
              <a:rPr lang="fr-CA" sz="4000" dirty="0" smtClean="0"/>
              <a:t> H3C </a:t>
            </a:r>
            <a:r>
              <a:rPr lang="fr-CA" sz="4000" dirty="0"/>
              <a:t>3J7</a:t>
            </a:r>
          </a:p>
          <a:p>
            <a:r>
              <a:rPr lang="fr-CA" sz="4000" dirty="0"/>
              <a:t> </a:t>
            </a:r>
          </a:p>
          <a:p>
            <a:r>
              <a:rPr lang="fr-CA" sz="4000" dirty="0"/>
              <a:t>Pour toute question, vous pouvez communiquer avec Catherine Flynn :</a:t>
            </a:r>
          </a:p>
          <a:p>
            <a:r>
              <a:rPr lang="fr-CA" sz="4000" dirty="0"/>
              <a:t>Téléphone : 418-656-2131, poste 6522</a:t>
            </a:r>
          </a:p>
          <a:p>
            <a:r>
              <a:rPr lang="fr-CA" sz="4000" dirty="0"/>
              <a:t>Courriel : </a:t>
            </a:r>
            <a:r>
              <a:rPr lang="fr-CA" sz="4000" u="sng" dirty="0">
                <a:hlinkClick r:id="rId3"/>
              </a:rPr>
              <a:t>catherine.flynn@criviff.ulaval.ca</a:t>
            </a:r>
            <a:endParaRPr lang="fr-CA" sz="4000" dirty="0"/>
          </a:p>
          <a:p>
            <a:endParaRPr lang="fr-CA" dirty="0"/>
          </a:p>
        </p:txBody>
      </p:sp>
      <p:pic>
        <p:nvPicPr>
          <p:cNvPr id="4" name="Image 3" descr="C:\Users\gravels\Pictures\trajetvi médias sociaux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005965" cy="537845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3559"/>
            <a:ext cx="2557780" cy="488950"/>
          </a:xfrm>
          <a:prstGeom prst="rect">
            <a:avLst/>
          </a:prstGeom>
          <a:noFill/>
        </p:spPr>
      </p:pic>
      <p:pic>
        <p:nvPicPr>
          <p:cNvPr id="8" name="Picture 2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5558"/>
            <a:ext cx="1380490" cy="72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539552" y="17728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b="1" dirty="0" smtClean="0"/>
              <a:t>20 novembre 2015 à </a:t>
            </a:r>
            <a:r>
              <a:rPr lang="fr-CA" sz="900" b="1" smtClean="0"/>
              <a:t>9h30 </a:t>
            </a:r>
            <a:endParaRPr lang="fr-CA" sz="900" b="1" dirty="0" smtClean="0"/>
          </a:p>
          <a:p>
            <a:r>
              <a:rPr lang="fr-CA" sz="900" b="1" dirty="0" smtClean="0"/>
              <a:t>Centre St-Pierre, salle 200, 1212 rue </a:t>
            </a:r>
            <a:r>
              <a:rPr lang="fr-CA" sz="900" b="1" dirty="0" err="1" smtClean="0"/>
              <a:t>Panet</a:t>
            </a:r>
            <a:r>
              <a:rPr lang="fr-CA" sz="900" b="1" dirty="0"/>
              <a:t> </a:t>
            </a:r>
            <a:r>
              <a:rPr lang="fr-CA" sz="900" b="1" dirty="0" smtClean="0"/>
              <a:t>à Montréal</a:t>
            </a:r>
            <a:endParaRPr lang="fr-CA" sz="900" b="1" dirty="0"/>
          </a:p>
        </p:txBody>
      </p:sp>
    </p:spTree>
    <p:extLst>
      <p:ext uri="{BB962C8B-B14F-4D97-AF65-F5344CB8AC3E}">
        <p14:creationId xmlns:p14="http://schemas.microsoft.com/office/powerpoint/2010/main" val="21274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57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Universite Laval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Marie-Hélène Labrecque</dc:creator>
  <cp:lastModifiedBy>pigattih</cp:lastModifiedBy>
  <cp:revision>10</cp:revision>
  <dcterms:created xsi:type="dcterms:W3CDTF">2015-09-24T12:13:03Z</dcterms:created>
  <dcterms:modified xsi:type="dcterms:W3CDTF">2015-09-24T19:43:28Z</dcterms:modified>
</cp:coreProperties>
</file>