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18"/>
  </p:notesMasterIdLst>
  <p:sldIdLst>
    <p:sldId id="285" r:id="rId2"/>
    <p:sldId id="287" r:id="rId3"/>
    <p:sldId id="286" r:id="rId4"/>
    <p:sldId id="262" r:id="rId5"/>
    <p:sldId id="288" r:id="rId6"/>
    <p:sldId id="298" r:id="rId7"/>
    <p:sldId id="299" r:id="rId8"/>
    <p:sldId id="300" r:id="rId9"/>
    <p:sldId id="301" r:id="rId10"/>
    <p:sldId id="302" r:id="rId11"/>
    <p:sldId id="289" r:id="rId12"/>
    <p:sldId id="265" r:id="rId13"/>
    <p:sldId id="291" r:id="rId14"/>
    <p:sldId id="294" r:id="rId15"/>
    <p:sldId id="296" r:id="rId16"/>
    <p:sldId id="279" r:id="rId17"/>
  </p:sldIdLst>
  <p:sldSz cx="9144000" cy="5143500" type="screen16x9"/>
  <p:notesSz cx="6858000" cy="9144000"/>
  <p:embeddedFontLst>
    <p:embeddedFont>
      <p:font typeface="Muli Light" panose="020B0604020202020204" charset="0"/>
      <p:regular r:id="rId19"/>
      <p:bold r:id="rId20"/>
      <p:italic r:id="rId21"/>
      <p:boldItalic r:id="rId22"/>
    </p:embeddedFont>
    <p:embeddedFont>
      <p:font typeface="Amatic SC" panose="020B0604020202020204" charset="-79"/>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7"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B64433-F101-4F51-B25A-DDD2D1842C34}">
  <a:tblStyle styleId="{01B64433-F101-4F51-B25A-DDD2D1842C3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382" autoAdjust="0"/>
  </p:normalViewPr>
  <p:slideViewPr>
    <p:cSldViewPr snapToGrid="0">
      <p:cViewPr varScale="1">
        <p:scale>
          <a:sx n="142" d="100"/>
          <a:sy n="142" d="100"/>
        </p:scale>
        <p:origin x="1428" y="114"/>
      </p:cViewPr>
      <p:guideLst/>
    </p:cSldViewPr>
  </p:slideViewPr>
  <p:notesTextViewPr>
    <p:cViewPr>
      <p:scale>
        <a:sx n="1" d="1"/>
        <a:sy n="1" d="1"/>
      </p:scale>
      <p:origin x="0" y="0"/>
    </p:cViewPr>
  </p:notesTextViewPr>
  <p:sorterViewPr>
    <p:cViewPr>
      <p:scale>
        <a:sx n="120" d="100"/>
        <a:sy n="120" d="100"/>
      </p:scale>
      <p:origin x="0" y="-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F81FB-935E-4C01-A25B-B7F250829FD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fr-FR"/>
        </a:p>
      </dgm:t>
    </dgm:pt>
    <dgm:pt modelId="{8F840ED6-1712-4314-85D5-A8116457CAB8}">
      <dgm:prSet phldrT="[Texte]" custT="1"/>
      <dgm:spPr/>
      <dgm:t>
        <a:bodyPr/>
        <a:lstStyle/>
        <a:p>
          <a:r>
            <a:rPr lang="fr-CA" sz="1200" dirty="0">
              <a:latin typeface="Amatic SC" panose="020B0604020202020204" charset="-79"/>
              <a:cs typeface="Amatic SC" panose="020B0604020202020204" charset="-79"/>
            </a:rPr>
            <a:t>Analyse des besoins </a:t>
          </a:r>
          <a:endParaRPr lang="fr-FR" sz="1200" dirty="0">
            <a:latin typeface="Amatic SC" panose="020B0604020202020204" charset="-79"/>
            <a:cs typeface="Amatic SC" panose="020B0604020202020204" charset="-79"/>
          </a:endParaRPr>
        </a:p>
      </dgm:t>
    </dgm:pt>
    <dgm:pt modelId="{81247DA4-C557-4EB9-AFD4-6135D9760C17}" type="parTrans" cxnId="{B5ACBCF3-C3B1-464C-A236-4DA2A928E8CE}">
      <dgm:prSet/>
      <dgm:spPr/>
      <dgm:t>
        <a:bodyPr/>
        <a:lstStyle/>
        <a:p>
          <a:endParaRPr lang="fr-FR" sz="600"/>
        </a:p>
      </dgm:t>
    </dgm:pt>
    <dgm:pt modelId="{A6711A60-8208-45F0-8834-1E13FC3E25A7}" type="sibTrans" cxnId="{B5ACBCF3-C3B1-464C-A236-4DA2A928E8CE}">
      <dgm:prSet custT="1"/>
      <dgm:spPr/>
      <dgm:t>
        <a:bodyPr/>
        <a:lstStyle/>
        <a:p>
          <a:endParaRPr lang="fr-FR" sz="1200">
            <a:latin typeface="Amatic SC" panose="020B0604020202020204" charset="-79"/>
            <a:cs typeface="Amatic SC" panose="020B0604020202020204" charset="-79"/>
          </a:endParaRPr>
        </a:p>
      </dgm:t>
    </dgm:pt>
    <dgm:pt modelId="{394FE51D-8D9F-46E6-B990-E4DEB112A280}">
      <dgm:prSet phldrT="[Texte]" custT="1"/>
      <dgm:spPr/>
      <dgm:t>
        <a:bodyPr/>
        <a:lstStyle/>
        <a:p>
          <a:r>
            <a:rPr lang="fr-CA" sz="1200" dirty="0">
              <a:latin typeface="Amatic SC" panose="020B0604020202020204" charset="-79"/>
              <a:cs typeface="Amatic SC" panose="020B0604020202020204" charset="-79"/>
            </a:rPr>
            <a:t>Formation d’un comité consultatif (N=12 jeunes)</a:t>
          </a:r>
          <a:endParaRPr lang="fr-FR" sz="1200" dirty="0">
            <a:latin typeface="Amatic SC" panose="020B0604020202020204" charset="-79"/>
            <a:cs typeface="Amatic SC" panose="020B0604020202020204" charset="-79"/>
          </a:endParaRPr>
        </a:p>
      </dgm:t>
    </dgm:pt>
    <dgm:pt modelId="{8ADCEBAE-D07D-4F3D-94EA-E93E9DE163D7}" type="parTrans" cxnId="{8932C84D-22EA-4445-A484-88164E440FBC}">
      <dgm:prSet/>
      <dgm:spPr/>
      <dgm:t>
        <a:bodyPr/>
        <a:lstStyle/>
        <a:p>
          <a:endParaRPr lang="fr-FR" sz="600"/>
        </a:p>
      </dgm:t>
    </dgm:pt>
    <dgm:pt modelId="{93A48A4F-BCD4-44B1-B5FE-D66EF664719F}" type="sibTrans" cxnId="{8932C84D-22EA-4445-A484-88164E440FBC}">
      <dgm:prSet custT="1"/>
      <dgm:spPr/>
      <dgm:t>
        <a:bodyPr/>
        <a:lstStyle/>
        <a:p>
          <a:endParaRPr lang="fr-FR" sz="1200">
            <a:latin typeface="Amatic SC" panose="020B0604020202020204" charset="-79"/>
            <a:cs typeface="Amatic SC" panose="020B0604020202020204" charset="-79"/>
          </a:endParaRPr>
        </a:p>
      </dgm:t>
    </dgm:pt>
    <dgm:pt modelId="{3B6846F4-1F4B-4856-A677-2BD5C99929AA}">
      <dgm:prSet phldrT="[Texte]" custT="1"/>
      <dgm:spPr/>
      <dgm:t>
        <a:bodyPr/>
        <a:lstStyle/>
        <a:p>
          <a:r>
            <a:rPr lang="fr-CA" sz="1200" dirty="0">
              <a:latin typeface="Amatic SC" panose="020B0604020202020204" charset="-79"/>
              <a:cs typeface="Amatic SC" panose="020B0604020202020204" charset="-79"/>
            </a:rPr>
            <a:t>Mise à niveau avec les jeunes</a:t>
          </a:r>
          <a:endParaRPr lang="fr-FR" sz="1200" dirty="0">
            <a:latin typeface="Amatic SC" panose="020B0604020202020204" charset="-79"/>
            <a:cs typeface="Amatic SC" panose="020B0604020202020204" charset="-79"/>
          </a:endParaRPr>
        </a:p>
      </dgm:t>
    </dgm:pt>
    <dgm:pt modelId="{0217B79E-A218-4E77-9EC2-105358C2FD70}" type="parTrans" cxnId="{325F2A86-B18E-4B7C-8518-750A4EC58EA7}">
      <dgm:prSet/>
      <dgm:spPr/>
      <dgm:t>
        <a:bodyPr/>
        <a:lstStyle/>
        <a:p>
          <a:endParaRPr lang="fr-FR" sz="600"/>
        </a:p>
      </dgm:t>
    </dgm:pt>
    <dgm:pt modelId="{BC675D94-FF86-488B-88E6-AF0D30002C2C}" type="sibTrans" cxnId="{325F2A86-B18E-4B7C-8518-750A4EC58EA7}">
      <dgm:prSet custT="1"/>
      <dgm:spPr/>
      <dgm:t>
        <a:bodyPr/>
        <a:lstStyle/>
        <a:p>
          <a:endParaRPr lang="fr-FR" sz="1200">
            <a:latin typeface="Amatic SC" panose="020B0604020202020204" charset="-79"/>
            <a:cs typeface="Amatic SC" panose="020B0604020202020204" charset="-79"/>
          </a:endParaRPr>
        </a:p>
      </dgm:t>
    </dgm:pt>
    <dgm:pt modelId="{76D7A009-FC87-4162-97A9-7F5B573963FE}">
      <dgm:prSet phldrT="[Texte]" custT="1"/>
      <dgm:spPr/>
      <dgm:t>
        <a:bodyPr/>
        <a:lstStyle/>
        <a:p>
          <a:r>
            <a:rPr lang="fr-FR" sz="1200" dirty="0">
              <a:latin typeface="Amatic SC" panose="020B0604020202020204" charset="-79"/>
              <a:cs typeface="Amatic SC" panose="020B0604020202020204" charset="-79"/>
            </a:rPr>
            <a:t>Tournage et montage</a:t>
          </a:r>
        </a:p>
      </dgm:t>
    </dgm:pt>
    <dgm:pt modelId="{B731AAEE-EED0-409C-BB88-B85B96F8400B}" type="parTrans" cxnId="{0F7DD03A-18DD-4127-ACFF-CCF0AA6B7EFD}">
      <dgm:prSet/>
      <dgm:spPr/>
      <dgm:t>
        <a:bodyPr/>
        <a:lstStyle/>
        <a:p>
          <a:endParaRPr lang="fr-FR" sz="600"/>
        </a:p>
      </dgm:t>
    </dgm:pt>
    <dgm:pt modelId="{CD296BDA-832E-4AB4-9A4D-D3257BDD4E0D}" type="sibTrans" cxnId="{0F7DD03A-18DD-4127-ACFF-CCF0AA6B7EFD}">
      <dgm:prSet custT="1"/>
      <dgm:spPr/>
      <dgm:t>
        <a:bodyPr/>
        <a:lstStyle/>
        <a:p>
          <a:endParaRPr lang="fr-FR" sz="1200">
            <a:latin typeface="Amatic SC" panose="020B0604020202020204" charset="-79"/>
            <a:cs typeface="Amatic SC" panose="020B0604020202020204" charset="-79"/>
          </a:endParaRPr>
        </a:p>
      </dgm:t>
    </dgm:pt>
    <dgm:pt modelId="{53ED1551-861E-4948-8F1E-F76583920D87}">
      <dgm:prSet phldrT="[Texte]" custT="1"/>
      <dgm:spPr/>
      <dgm:t>
        <a:bodyPr/>
        <a:lstStyle/>
        <a:p>
          <a:r>
            <a:rPr lang="fr-CA" sz="1200" dirty="0">
              <a:latin typeface="Amatic SC" panose="020B0604020202020204" charset="-79"/>
              <a:cs typeface="Amatic SC" panose="020B0604020202020204" charset="-79"/>
            </a:rPr>
            <a:t>Identification des messages clés + en collaboration avec les jeunes</a:t>
          </a:r>
          <a:endParaRPr lang="fr-FR" sz="1200" dirty="0">
            <a:latin typeface="Amatic SC" panose="020B0604020202020204" charset="-79"/>
            <a:cs typeface="Amatic SC" panose="020B0604020202020204" charset="-79"/>
          </a:endParaRPr>
        </a:p>
      </dgm:t>
    </dgm:pt>
    <dgm:pt modelId="{50AC0D46-88EA-4494-BDF9-B3A1B9663AA0}" type="parTrans" cxnId="{35E69FDB-BFC0-4056-A98C-129439078E39}">
      <dgm:prSet/>
      <dgm:spPr/>
      <dgm:t>
        <a:bodyPr/>
        <a:lstStyle/>
        <a:p>
          <a:endParaRPr lang="fr-FR" sz="600"/>
        </a:p>
      </dgm:t>
    </dgm:pt>
    <dgm:pt modelId="{F74B0211-2495-4B4C-B8CE-B67A9BC515C5}" type="sibTrans" cxnId="{35E69FDB-BFC0-4056-A98C-129439078E39}">
      <dgm:prSet custT="1"/>
      <dgm:spPr/>
      <dgm:t>
        <a:bodyPr/>
        <a:lstStyle/>
        <a:p>
          <a:endParaRPr lang="fr-FR" sz="1200">
            <a:latin typeface="Amatic SC" panose="020B0604020202020204" charset="-79"/>
            <a:cs typeface="Amatic SC" panose="020B0604020202020204" charset="-79"/>
          </a:endParaRPr>
        </a:p>
      </dgm:t>
    </dgm:pt>
    <dgm:pt modelId="{B367A779-DA0E-42A4-9FE6-86FCA310D1BD}">
      <dgm:prSet phldrT="[Texte]" custT="1"/>
      <dgm:spPr/>
      <dgm:t>
        <a:bodyPr/>
        <a:lstStyle/>
        <a:p>
          <a:r>
            <a:rPr lang="fr-CA" sz="1200" dirty="0">
              <a:latin typeface="Amatic SC" panose="020B0604020202020204" charset="-79"/>
              <a:cs typeface="Amatic SC" panose="020B0604020202020204" charset="-79"/>
            </a:rPr>
            <a:t>Rétroaction sur les scripts + validation par les jeunes </a:t>
          </a:r>
          <a:endParaRPr lang="fr-FR" sz="1200" dirty="0">
            <a:latin typeface="Amatic SC" panose="020B0604020202020204" charset="-79"/>
            <a:cs typeface="Amatic SC" panose="020B0604020202020204" charset="-79"/>
          </a:endParaRPr>
        </a:p>
      </dgm:t>
    </dgm:pt>
    <dgm:pt modelId="{7692BB81-DE58-404E-84BE-BAE71B4D1313}" type="parTrans" cxnId="{A53D7A90-3A15-4DCD-8BC0-E1D20AF95815}">
      <dgm:prSet/>
      <dgm:spPr/>
      <dgm:t>
        <a:bodyPr/>
        <a:lstStyle/>
        <a:p>
          <a:endParaRPr lang="fr-FR" sz="600"/>
        </a:p>
      </dgm:t>
    </dgm:pt>
    <dgm:pt modelId="{07D6F9D5-9585-40F9-9B39-A29D0F000246}" type="sibTrans" cxnId="{A53D7A90-3A15-4DCD-8BC0-E1D20AF95815}">
      <dgm:prSet custT="1"/>
      <dgm:spPr/>
      <dgm:t>
        <a:bodyPr/>
        <a:lstStyle/>
        <a:p>
          <a:endParaRPr lang="fr-FR" sz="1200">
            <a:latin typeface="Amatic SC" panose="020B0604020202020204" charset="-79"/>
            <a:cs typeface="Amatic SC" panose="020B0604020202020204" charset="-79"/>
          </a:endParaRPr>
        </a:p>
      </dgm:t>
    </dgm:pt>
    <dgm:pt modelId="{A58EFEAC-A25D-442E-9ADB-966664DD8F9D}">
      <dgm:prSet phldrT="[Texte]" custT="1"/>
      <dgm:spPr/>
      <dgm:t>
        <a:bodyPr/>
        <a:lstStyle/>
        <a:p>
          <a:r>
            <a:rPr lang="fr-FR" sz="1200" dirty="0">
              <a:latin typeface="Amatic SC" panose="020B0604020202020204" charset="-79"/>
              <a:cs typeface="Amatic SC" panose="020B0604020202020204" charset="-79"/>
            </a:rPr>
            <a:t>Rétroaction sur les capsules (jeunes, partenaires des milieux de pratique)</a:t>
          </a:r>
        </a:p>
      </dgm:t>
    </dgm:pt>
    <dgm:pt modelId="{1C2364D8-1BD2-43E5-8054-AE13C3ECB8E7}" type="parTrans" cxnId="{9F4B60C3-EF3E-48AB-B07D-CED9104F3A25}">
      <dgm:prSet/>
      <dgm:spPr/>
      <dgm:t>
        <a:bodyPr/>
        <a:lstStyle/>
        <a:p>
          <a:endParaRPr lang="fr-FR" sz="600"/>
        </a:p>
      </dgm:t>
    </dgm:pt>
    <dgm:pt modelId="{12E15BBD-7D3F-4DC4-A3C9-9B401D4D1B5A}" type="sibTrans" cxnId="{9F4B60C3-EF3E-48AB-B07D-CED9104F3A25}">
      <dgm:prSet/>
      <dgm:spPr/>
      <dgm:t>
        <a:bodyPr/>
        <a:lstStyle/>
        <a:p>
          <a:endParaRPr lang="fr-FR" sz="600"/>
        </a:p>
      </dgm:t>
    </dgm:pt>
    <dgm:pt modelId="{023FCEAF-FA00-47DD-99B6-33A06AE793F9}">
      <dgm:prSet phldrT="[Texte]" custT="1"/>
      <dgm:spPr/>
      <dgm:t>
        <a:bodyPr/>
        <a:lstStyle/>
        <a:p>
          <a:r>
            <a:rPr lang="fr-FR" sz="1200" dirty="0">
              <a:latin typeface="Amatic SC" panose="020B0604020202020204" charset="-79"/>
              <a:cs typeface="Amatic SC" panose="020B0604020202020204" charset="-79"/>
            </a:rPr>
            <a:t>Identification du  Format des capsules</a:t>
          </a:r>
        </a:p>
      </dgm:t>
    </dgm:pt>
    <dgm:pt modelId="{F94FEA89-B611-46F2-91F6-2EB6557B9DAF}" type="parTrans" cxnId="{142B58ED-0E88-4EB0-8598-F89B5FE7D8D8}">
      <dgm:prSet/>
      <dgm:spPr/>
      <dgm:t>
        <a:bodyPr/>
        <a:lstStyle/>
        <a:p>
          <a:endParaRPr lang="fr-FR"/>
        </a:p>
      </dgm:t>
    </dgm:pt>
    <dgm:pt modelId="{3D27E0CC-852E-466E-9DFD-C9351A1815AA}" type="sibTrans" cxnId="{142B58ED-0E88-4EB0-8598-F89B5FE7D8D8}">
      <dgm:prSet/>
      <dgm:spPr/>
      <dgm:t>
        <a:bodyPr/>
        <a:lstStyle/>
        <a:p>
          <a:endParaRPr lang="fr-FR"/>
        </a:p>
      </dgm:t>
    </dgm:pt>
    <dgm:pt modelId="{69983570-F901-4D03-ADE9-7F4762CB6155}" type="pres">
      <dgm:prSet presAssocID="{C46F81FB-935E-4C01-A25B-B7F250829FD9}" presName="Name0" presStyleCnt="0">
        <dgm:presLayoutVars>
          <dgm:dir/>
          <dgm:resizeHandles val="exact"/>
        </dgm:presLayoutVars>
      </dgm:prSet>
      <dgm:spPr/>
      <dgm:t>
        <a:bodyPr/>
        <a:lstStyle/>
        <a:p>
          <a:endParaRPr lang="fr-FR"/>
        </a:p>
      </dgm:t>
    </dgm:pt>
    <dgm:pt modelId="{4A01C2B7-FA38-4530-8D0B-B826C3C5CE09}" type="pres">
      <dgm:prSet presAssocID="{8F840ED6-1712-4314-85D5-A8116457CAB8}" presName="node" presStyleLbl="node1" presStyleIdx="0" presStyleCnt="8">
        <dgm:presLayoutVars>
          <dgm:bulletEnabled val="1"/>
        </dgm:presLayoutVars>
      </dgm:prSet>
      <dgm:spPr/>
      <dgm:t>
        <a:bodyPr/>
        <a:lstStyle/>
        <a:p>
          <a:endParaRPr lang="fr-FR"/>
        </a:p>
      </dgm:t>
    </dgm:pt>
    <dgm:pt modelId="{58795716-CDE2-416E-AA7D-B661FFB6AC1B}" type="pres">
      <dgm:prSet presAssocID="{A6711A60-8208-45F0-8834-1E13FC3E25A7}" presName="sibTrans" presStyleLbl="sibTrans2D1" presStyleIdx="0" presStyleCnt="7"/>
      <dgm:spPr/>
      <dgm:t>
        <a:bodyPr/>
        <a:lstStyle/>
        <a:p>
          <a:endParaRPr lang="fr-FR"/>
        </a:p>
      </dgm:t>
    </dgm:pt>
    <dgm:pt modelId="{6A3D514F-37A6-49F7-BD53-5AF14AE73CCF}" type="pres">
      <dgm:prSet presAssocID="{A6711A60-8208-45F0-8834-1E13FC3E25A7}" presName="connectorText" presStyleLbl="sibTrans2D1" presStyleIdx="0" presStyleCnt="7"/>
      <dgm:spPr/>
      <dgm:t>
        <a:bodyPr/>
        <a:lstStyle/>
        <a:p>
          <a:endParaRPr lang="fr-FR"/>
        </a:p>
      </dgm:t>
    </dgm:pt>
    <dgm:pt modelId="{19EFD4E6-F938-4960-8B4D-A5F6F0A5D883}" type="pres">
      <dgm:prSet presAssocID="{394FE51D-8D9F-46E6-B990-E4DEB112A280}" presName="node" presStyleLbl="node1" presStyleIdx="1" presStyleCnt="8">
        <dgm:presLayoutVars>
          <dgm:bulletEnabled val="1"/>
        </dgm:presLayoutVars>
      </dgm:prSet>
      <dgm:spPr/>
      <dgm:t>
        <a:bodyPr/>
        <a:lstStyle/>
        <a:p>
          <a:endParaRPr lang="fr-FR"/>
        </a:p>
      </dgm:t>
    </dgm:pt>
    <dgm:pt modelId="{18E22289-86FB-4A30-96B9-FF876A06693A}" type="pres">
      <dgm:prSet presAssocID="{93A48A4F-BCD4-44B1-B5FE-D66EF664719F}" presName="sibTrans" presStyleLbl="sibTrans2D1" presStyleIdx="1" presStyleCnt="7"/>
      <dgm:spPr/>
      <dgm:t>
        <a:bodyPr/>
        <a:lstStyle/>
        <a:p>
          <a:endParaRPr lang="fr-FR"/>
        </a:p>
      </dgm:t>
    </dgm:pt>
    <dgm:pt modelId="{F1725A63-68AB-43B2-B446-73D15D21873A}" type="pres">
      <dgm:prSet presAssocID="{93A48A4F-BCD4-44B1-B5FE-D66EF664719F}" presName="connectorText" presStyleLbl="sibTrans2D1" presStyleIdx="1" presStyleCnt="7"/>
      <dgm:spPr/>
      <dgm:t>
        <a:bodyPr/>
        <a:lstStyle/>
        <a:p>
          <a:endParaRPr lang="fr-FR"/>
        </a:p>
      </dgm:t>
    </dgm:pt>
    <dgm:pt modelId="{89AC263F-A3B9-4233-BB1C-846387234301}" type="pres">
      <dgm:prSet presAssocID="{3B6846F4-1F4B-4856-A677-2BD5C99929AA}" presName="node" presStyleLbl="node1" presStyleIdx="2" presStyleCnt="8">
        <dgm:presLayoutVars>
          <dgm:bulletEnabled val="1"/>
        </dgm:presLayoutVars>
      </dgm:prSet>
      <dgm:spPr/>
      <dgm:t>
        <a:bodyPr/>
        <a:lstStyle/>
        <a:p>
          <a:endParaRPr lang="fr-FR"/>
        </a:p>
      </dgm:t>
    </dgm:pt>
    <dgm:pt modelId="{857F76D5-737C-4DAC-BE2A-6553C9BF6C0D}" type="pres">
      <dgm:prSet presAssocID="{BC675D94-FF86-488B-88E6-AF0D30002C2C}" presName="sibTrans" presStyleLbl="sibTrans2D1" presStyleIdx="2" presStyleCnt="7"/>
      <dgm:spPr/>
      <dgm:t>
        <a:bodyPr/>
        <a:lstStyle/>
        <a:p>
          <a:endParaRPr lang="fr-FR"/>
        </a:p>
      </dgm:t>
    </dgm:pt>
    <dgm:pt modelId="{AC0FBEDA-A233-45C0-A2F3-10E13F6C9742}" type="pres">
      <dgm:prSet presAssocID="{BC675D94-FF86-488B-88E6-AF0D30002C2C}" presName="connectorText" presStyleLbl="sibTrans2D1" presStyleIdx="2" presStyleCnt="7"/>
      <dgm:spPr/>
      <dgm:t>
        <a:bodyPr/>
        <a:lstStyle/>
        <a:p>
          <a:endParaRPr lang="fr-FR"/>
        </a:p>
      </dgm:t>
    </dgm:pt>
    <dgm:pt modelId="{5604AE58-1AD4-4C63-B9F3-C203112A6F95}" type="pres">
      <dgm:prSet presAssocID="{53ED1551-861E-4948-8F1E-F76583920D87}" presName="node" presStyleLbl="node1" presStyleIdx="3" presStyleCnt="8" custScaleX="120471">
        <dgm:presLayoutVars>
          <dgm:bulletEnabled val="1"/>
        </dgm:presLayoutVars>
      </dgm:prSet>
      <dgm:spPr/>
      <dgm:t>
        <a:bodyPr/>
        <a:lstStyle/>
        <a:p>
          <a:endParaRPr lang="fr-FR"/>
        </a:p>
      </dgm:t>
    </dgm:pt>
    <dgm:pt modelId="{3F952702-E39F-4A2C-93AE-50C686651996}" type="pres">
      <dgm:prSet presAssocID="{F74B0211-2495-4B4C-B8CE-B67A9BC515C5}" presName="sibTrans" presStyleLbl="sibTrans2D1" presStyleIdx="3" presStyleCnt="7"/>
      <dgm:spPr/>
      <dgm:t>
        <a:bodyPr/>
        <a:lstStyle/>
        <a:p>
          <a:endParaRPr lang="fr-FR"/>
        </a:p>
      </dgm:t>
    </dgm:pt>
    <dgm:pt modelId="{E864C442-0951-4F7B-B1DA-A00267943573}" type="pres">
      <dgm:prSet presAssocID="{F74B0211-2495-4B4C-B8CE-B67A9BC515C5}" presName="connectorText" presStyleLbl="sibTrans2D1" presStyleIdx="3" presStyleCnt="7"/>
      <dgm:spPr/>
      <dgm:t>
        <a:bodyPr/>
        <a:lstStyle/>
        <a:p>
          <a:endParaRPr lang="fr-FR"/>
        </a:p>
      </dgm:t>
    </dgm:pt>
    <dgm:pt modelId="{14AB110A-F09E-4B33-BA40-87F94455EC3B}" type="pres">
      <dgm:prSet presAssocID="{023FCEAF-FA00-47DD-99B6-33A06AE793F9}" presName="node" presStyleLbl="node1" presStyleIdx="4" presStyleCnt="8">
        <dgm:presLayoutVars>
          <dgm:bulletEnabled val="1"/>
        </dgm:presLayoutVars>
      </dgm:prSet>
      <dgm:spPr/>
      <dgm:t>
        <a:bodyPr/>
        <a:lstStyle/>
        <a:p>
          <a:endParaRPr lang="fr-FR"/>
        </a:p>
      </dgm:t>
    </dgm:pt>
    <dgm:pt modelId="{07CDEB08-F51D-4551-B6D8-95416B0B434C}" type="pres">
      <dgm:prSet presAssocID="{3D27E0CC-852E-466E-9DFD-C9351A1815AA}" presName="sibTrans" presStyleLbl="sibTrans2D1" presStyleIdx="4" presStyleCnt="7"/>
      <dgm:spPr/>
      <dgm:t>
        <a:bodyPr/>
        <a:lstStyle/>
        <a:p>
          <a:endParaRPr lang="fr-FR"/>
        </a:p>
      </dgm:t>
    </dgm:pt>
    <dgm:pt modelId="{1A983CD0-D793-4C43-B3DE-AD69DE152AB5}" type="pres">
      <dgm:prSet presAssocID="{3D27E0CC-852E-466E-9DFD-C9351A1815AA}" presName="connectorText" presStyleLbl="sibTrans2D1" presStyleIdx="4" presStyleCnt="7"/>
      <dgm:spPr/>
      <dgm:t>
        <a:bodyPr/>
        <a:lstStyle/>
        <a:p>
          <a:endParaRPr lang="fr-FR"/>
        </a:p>
      </dgm:t>
    </dgm:pt>
    <dgm:pt modelId="{E2AACF37-3CEF-4B4A-9733-B2B016A29BEF}" type="pres">
      <dgm:prSet presAssocID="{B367A779-DA0E-42A4-9FE6-86FCA310D1BD}" presName="node" presStyleLbl="node1" presStyleIdx="5" presStyleCnt="8">
        <dgm:presLayoutVars>
          <dgm:bulletEnabled val="1"/>
        </dgm:presLayoutVars>
      </dgm:prSet>
      <dgm:spPr/>
      <dgm:t>
        <a:bodyPr/>
        <a:lstStyle/>
        <a:p>
          <a:endParaRPr lang="fr-FR"/>
        </a:p>
      </dgm:t>
    </dgm:pt>
    <dgm:pt modelId="{44C61B1F-9B2C-40D3-91C2-C5FCCC485435}" type="pres">
      <dgm:prSet presAssocID="{07D6F9D5-9585-40F9-9B39-A29D0F000246}" presName="sibTrans" presStyleLbl="sibTrans2D1" presStyleIdx="5" presStyleCnt="7"/>
      <dgm:spPr/>
      <dgm:t>
        <a:bodyPr/>
        <a:lstStyle/>
        <a:p>
          <a:endParaRPr lang="fr-FR"/>
        </a:p>
      </dgm:t>
    </dgm:pt>
    <dgm:pt modelId="{65340171-D599-46F7-BCB3-3EBBAE8513DF}" type="pres">
      <dgm:prSet presAssocID="{07D6F9D5-9585-40F9-9B39-A29D0F000246}" presName="connectorText" presStyleLbl="sibTrans2D1" presStyleIdx="5" presStyleCnt="7"/>
      <dgm:spPr/>
      <dgm:t>
        <a:bodyPr/>
        <a:lstStyle/>
        <a:p>
          <a:endParaRPr lang="fr-FR"/>
        </a:p>
      </dgm:t>
    </dgm:pt>
    <dgm:pt modelId="{24BF35AD-F1BD-4479-ACC2-1D22587674AE}" type="pres">
      <dgm:prSet presAssocID="{76D7A009-FC87-4162-97A9-7F5B573963FE}" presName="node" presStyleLbl="node1" presStyleIdx="6" presStyleCnt="8">
        <dgm:presLayoutVars>
          <dgm:bulletEnabled val="1"/>
        </dgm:presLayoutVars>
      </dgm:prSet>
      <dgm:spPr/>
      <dgm:t>
        <a:bodyPr/>
        <a:lstStyle/>
        <a:p>
          <a:endParaRPr lang="fr-FR"/>
        </a:p>
      </dgm:t>
    </dgm:pt>
    <dgm:pt modelId="{0B9019AF-3DF4-48AB-9611-18702BF2A149}" type="pres">
      <dgm:prSet presAssocID="{CD296BDA-832E-4AB4-9A4D-D3257BDD4E0D}" presName="sibTrans" presStyleLbl="sibTrans2D1" presStyleIdx="6" presStyleCnt="7"/>
      <dgm:spPr/>
      <dgm:t>
        <a:bodyPr/>
        <a:lstStyle/>
        <a:p>
          <a:endParaRPr lang="fr-FR"/>
        </a:p>
      </dgm:t>
    </dgm:pt>
    <dgm:pt modelId="{BFA398C1-2DC5-4F5E-9908-8E8BBC96B6ED}" type="pres">
      <dgm:prSet presAssocID="{CD296BDA-832E-4AB4-9A4D-D3257BDD4E0D}" presName="connectorText" presStyleLbl="sibTrans2D1" presStyleIdx="6" presStyleCnt="7"/>
      <dgm:spPr/>
      <dgm:t>
        <a:bodyPr/>
        <a:lstStyle/>
        <a:p>
          <a:endParaRPr lang="fr-FR"/>
        </a:p>
      </dgm:t>
    </dgm:pt>
    <dgm:pt modelId="{76CD038C-54CC-4CAD-8E65-5BB8A398C62F}" type="pres">
      <dgm:prSet presAssocID="{A58EFEAC-A25D-442E-9ADB-966664DD8F9D}" presName="node" presStyleLbl="node1" presStyleIdx="7" presStyleCnt="8">
        <dgm:presLayoutVars>
          <dgm:bulletEnabled val="1"/>
        </dgm:presLayoutVars>
      </dgm:prSet>
      <dgm:spPr/>
      <dgm:t>
        <a:bodyPr/>
        <a:lstStyle/>
        <a:p>
          <a:endParaRPr lang="fr-FR"/>
        </a:p>
      </dgm:t>
    </dgm:pt>
  </dgm:ptLst>
  <dgm:cxnLst>
    <dgm:cxn modelId="{4518757F-54CA-40D8-A52E-0E2C7B3AC0AB}" type="presOf" srcId="{93A48A4F-BCD4-44B1-B5FE-D66EF664719F}" destId="{18E22289-86FB-4A30-96B9-FF876A06693A}" srcOrd="0" destOrd="0" presId="urn:microsoft.com/office/officeart/2005/8/layout/process1"/>
    <dgm:cxn modelId="{F55D5906-BEEC-41AC-9826-4C1C7910BF31}" type="presOf" srcId="{53ED1551-861E-4948-8F1E-F76583920D87}" destId="{5604AE58-1AD4-4C63-B9F3-C203112A6F95}" srcOrd="0" destOrd="0" presId="urn:microsoft.com/office/officeart/2005/8/layout/process1"/>
    <dgm:cxn modelId="{44D83D25-F6FA-484B-9214-5C089C142F71}" type="presOf" srcId="{F74B0211-2495-4B4C-B8CE-B67A9BC515C5}" destId="{E864C442-0951-4F7B-B1DA-A00267943573}" srcOrd="1" destOrd="0" presId="urn:microsoft.com/office/officeart/2005/8/layout/process1"/>
    <dgm:cxn modelId="{EEB24FA9-9291-405C-8BCD-5E0C6A1099F6}" type="presOf" srcId="{07D6F9D5-9585-40F9-9B39-A29D0F000246}" destId="{44C61B1F-9B2C-40D3-91C2-C5FCCC485435}" srcOrd="0" destOrd="0" presId="urn:microsoft.com/office/officeart/2005/8/layout/process1"/>
    <dgm:cxn modelId="{325F2A86-B18E-4B7C-8518-750A4EC58EA7}" srcId="{C46F81FB-935E-4C01-A25B-B7F250829FD9}" destId="{3B6846F4-1F4B-4856-A677-2BD5C99929AA}" srcOrd="2" destOrd="0" parTransId="{0217B79E-A218-4E77-9EC2-105358C2FD70}" sibTransId="{BC675D94-FF86-488B-88E6-AF0D30002C2C}"/>
    <dgm:cxn modelId="{615BDD5A-675F-4A69-99B4-1E9150A0949C}" type="presOf" srcId="{3D27E0CC-852E-466E-9DFD-C9351A1815AA}" destId="{1A983CD0-D793-4C43-B3DE-AD69DE152AB5}" srcOrd="1" destOrd="0" presId="urn:microsoft.com/office/officeart/2005/8/layout/process1"/>
    <dgm:cxn modelId="{35C5D02B-3A9C-484A-99F2-2DB4DBB30D29}" type="presOf" srcId="{023FCEAF-FA00-47DD-99B6-33A06AE793F9}" destId="{14AB110A-F09E-4B33-BA40-87F94455EC3B}" srcOrd="0" destOrd="0" presId="urn:microsoft.com/office/officeart/2005/8/layout/process1"/>
    <dgm:cxn modelId="{3B822D5B-CB5E-415D-9904-22B6B03DB367}" type="presOf" srcId="{3D27E0CC-852E-466E-9DFD-C9351A1815AA}" destId="{07CDEB08-F51D-4551-B6D8-95416B0B434C}" srcOrd="0" destOrd="0" presId="urn:microsoft.com/office/officeart/2005/8/layout/process1"/>
    <dgm:cxn modelId="{8932C84D-22EA-4445-A484-88164E440FBC}" srcId="{C46F81FB-935E-4C01-A25B-B7F250829FD9}" destId="{394FE51D-8D9F-46E6-B990-E4DEB112A280}" srcOrd="1" destOrd="0" parTransId="{8ADCEBAE-D07D-4F3D-94EA-E93E9DE163D7}" sibTransId="{93A48A4F-BCD4-44B1-B5FE-D66EF664719F}"/>
    <dgm:cxn modelId="{A7EE633B-B542-4C64-B1F4-2F0BFDEC4E8F}" type="presOf" srcId="{76D7A009-FC87-4162-97A9-7F5B573963FE}" destId="{24BF35AD-F1BD-4479-ACC2-1D22587674AE}" srcOrd="0" destOrd="0" presId="urn:microsoft.com/office/officeart/2005/8/layout/process1"/>
    <dgm:cxn modelId="{A53D7A90-3A15-4DCD-8BC0-E1D20AF95815}" srcId="{C46F81FB-935E-4C01-A25B-B7F250829FD9}" destId="{B367A779-DA0E-42A4-9FE6-86FCA310D1BD}" srcOrd="5" destOrd="0" parTransId="{7692BB81-DE58-404E-84BE-BAE71B4D1313}" sibTransId="{07D6F9D5-9585-40F9-9B39-A29D0F000246}"/>
    <dgm:cxn modelId="{0F7DD03A-18DD-4127-ACFF-CCF0AA6B7EFD}" srcId="{C46F81FB-935E-4C01-A25B-B7F250829FD9}" destId="{76D7A009-FC87-4162-97A9-7F5B573963FE}" srcOrd="6" destOrd="0" parTransId="{B731AAEE-EED0-409C-BB88-B85B96F8400B}" sibTransId="{CD296BDA-832E-4AB4-9A4D-D3257BDD4E0D}"/>
    <dgm:cxn modelId="{35E69FDB-BFC0-4056-A98C-129439078E39}" srcId="{C46F81FB-935E-4C01-A25B-B7F250829FD9}" destId="{53ED1551-861E-4948-8F1E-F76583920D87}" srcOrd="3" destOrd="0" parTransId="{50AC0D46-88EA-4494-BDF9-B3A1B9663AA0}" sibTransId="{F74B0211-2495-4B4C-B8CE-B67A9BC515C5}"/>
    <dgm:cxn modelId="{C108F4BA-A9FA-4669-8831-C6D9AB0BFDE0}" type="presOf" srcId="{8F840ED6-1712-4314-85D5-A8116457CAB8}" destId="{4A01C2B7-FA38-4530-8D0B-B826C3C5CE09}" srcOrd="0" destOrd="0" presId="urn:microsoft.com/office/officeart/2005/8/layout/process1"/>
    <dgm:cxn modelId="{B5ACBCF3-C3B1-464C-A236-4DA2A928E8CE}" srcId="{C46F81FB-935E-4C01-A25B-B7F250829FD9}" destId="{8F840ED6-1712-4314-85D5-A8116457CAB8}" srcOrd="0" destOrd="0" parTransId="{81247DA4-C557-4EB9-AFD4-6135D9760C17}" sibTransId="{A6711A60-8208-45F0-8834-1E13FC3E25A7}"/>
    <dgm:cxn modelId="{DB36FBEA-56D0-449B-A2F5-404509538C92}" type="presOf" srcId="{3B6846F4-1F4B-4856-A677-2BD5C99929AA}" destId="{89AC263F-A3B9-4233-BB1C-846387234301}" srcOrd="0" destOrd="0" presId="urn:microsoft.com/office/officeart/2005/8/layout/process1"/>
    <dgm:cxn modelId="{13218B6B-1AAF-4366-BC23-D7C110CF2746}" type="presOf" srcId="{CD296BDA-832E-4AB4-9A4D-D3257BDD4E0D}" destId="{BFA398C1-2DC5-4F5E-9908-8E8BBC96B6ED}" srcOrd="1" destOrd="0" presId="urn:microsoft.com/office/officeart/2005/8/layout/process1"/>
    <dgm:cxn modelId="{1AAC028C-4E61-4299-9F5B-6D3CEC2ABD4D}" type="presOf" srcId="{CD296BDA-832E-4AB4-9A4D-D3257BDD4E0D}" destId="{0B9019AF-3DF4-48AB-9611-18702BF2A149}" srcOrd="0" destOrd="0" presId="urn:microsoft.com/office/officeart/2005/8/layout/process1"/>
    <dgm:cxn modelId="{737FD681-0865-44A9-A30C-889EDD130863}" type="presOf" srcId="{B367A779-DA0E-42A4-9FE6-86FCA310D1BD}" destId="{E2AACF37-3CEF-4B4A-9733-B2B016A29BEF}" srcOrd="0" destOrd="0" presId="urn:microsoft.com/office/officeart/2005/8/layout/process1"/>
    <dgm:cxn modelId="{BE4F5389-4A8D-4F23-B3FC-1CFC4113962D}" type="presOf" srcId="{BC675D94-FF86-488B-88E6-AF0D30002C2C}" destId="{857F76D5-737C-4DAC-BE2A-6553C9BF6C0D}" srcOrd="0" destOrd="0" presId="urn:microsoft.com/office/officeart/2005/8/layout/process1"/>
    <dgm:cxn modelId="{9ED889B8-1250-45E1-9E08-6BB6EC94E163}" type="presOf" srcId="{F74B0211-2495-4B4C-B8CE-B67A9BC515C5}" destId="{3F952702-E39F-4A2C-93AE-50C686651996}" srcOrd="0" destOrd="0" presId="urn:microsoft.com/office/officeart/2005/8/layout/process1"/>
    <dgm:cxn modelId="{0DE01E24-A47C-43CC-88E8-672169C2C8E7}" type="presOf" srcId="{C46F81FB-935E-4C01-A25B-B7F250829FD9}" destId="{69983570-F901-4D03-ADE9-7F4762CB6155}" srcOrd="0" destOrd="0" presId="urn:microsoft.com/office/officeart/2005/8/layout/process1"/>
    <dgm:cxn modelId="{142B58ED-0E88-4EB0-8598-F89B5FE7D8D8}" srcId="{C46F81FB-935E-4C01-A25B-B7F250829FD9}" destId="{023FCEAF-FA00-47DD-99B6-33A06AE793F9}" srcOrd="4" destOrd="0" parTransId="{F94FEA89-B611-46F2-91F6-2EB6557B9DAF}" sibTransId="{3D27E0CC-852E-466E-9DFD-C9351A1815AA}"/>
    <dgm:cxn modelId="{3397CE00-A92A-4037-8214-53077E460C83}" type="presOf" srcId="{394FE51D-8D9F-46E6-B990-E4DEB112A280}" destId="{19EFD4E6-F938-4960-8B4D-A5F6F0A5D883}" srcOrd="0" destOrd="0" presId="urn:microsoft.com/office/officeart/2005/8/layout/process1"/>
    <dgm:cxn modelId="{8DEC8C85-F520-4A5D-8568-3BF786F40B14}" type="presOf" srcId="{A6711A60-8208-45F0-8834-1E13FC3E25A7}" destId="{6A3D514F-37A6-49F7-BD53-5AF14AE73CCF}" srcOrd="1" destOrd="0" presId="urn:microsoft.com/office/officeart/2005/8/layout/process1"/>
    <dgm:cxn modelId="{06BE43EB-BBD1-4B17-869B-FD634FA63E8D}" type="presOf" srcId="{A6711A60-8208-45F0-8834-1E13FC3E25A7}" destId="{58795716-CDE2-416E-AA7D-B661FFB6AC1B}" srcOrd="0" destOrd="0" presId="urn:microsoft.com/office/officeart/2005/8/layout/process1"/>
    <dgm:cxn modelId="{19B25B3D-4154-43A3-ACB0-808131FAB512}" type="presOf" srcId="{A58EFEAC-A25D-442E-9ADB-966664DD8F9D}" destId="{76CD038C-54CC-4CAD-8E65-5BB8A398C62F}" srcOrd="0" destOrd="0" presId="urn:microsoft.com/office/officeart/2005/8/layout/process1"/>
    <dgm:cxn modelId="{9F4B60C3-EF3E-48AB-B07D-CED9104F3A25}" srcId="{C46F81FB-935E-4C01-A25B-B7F250829FD9}" destId="{A58EFEAC-A25D-442E-9ADB-966664DD8F9D}" srcOrd="7" destOrd="0" parTransId="{1C2364D8-1BD2-43E5-8054-AE13C3ECB8E7}" sibTransId="{12E15BBD-7D3F-4DC4-A3C9-9B401D4D1B5A}"/>
    <dgm:cxn modelId="{52723FD4-BB1F-4356-849E-8C10FDD33E26}" type="presOf" srcId="{93A48A4F-BCD4-44B1-B5FE-D66EF664719F}" destId="{F1725A63-68AB-43B2-B446-73D15D21873A}" srcOrd="1" destOrd="0" presId="urn:microsoft.com/office/officeart/2005/8/layout/process1"/>
    <dgm:cxn modelId="{C8391949-58EF-4AA9-9FF0-67673C1EF9A0}" type="presOf" srcId="{07D6F9D5-9585-40F9-9B39-A29D0F000246}" destId="{65340171-D599-46F7-BCB3-3EBBAE8513DF}" srcOrd="1" destOrd="0" presId="urn:microsoft.com/office/officeart/2005/8/layout/process1"/>
    <dgm:cxn modelId="{C83F754D-16C4-48D6-8ED9-3F06A64CE03C}" type="presOf" srcId="{BC675D94-FF86-488B-88E6-AF0D30002C2C}" destId="{AC0FBEDA-A233-45C0-A2F3-10E13F6C9742}" srcOrd="1" destOrd="0" presId="urn:microsoft.com/office/officeart/2005/8/layout/process1"/>
    <dgm:cxn modelId="{7938998D-1C7C-4755-850D-84A3F0D093FC}" type="presParOf" srcId="{69983570-F901-4D03-ADE9-7F4762CB6155}" destId="{4A01C2B7-FA38-4530-8D0B-B826C3C5CE09}" srcOrd="0" destOrd="0" presId="urn:microsoft.com/office/officeart/2005/8/layout/process1"/>
    <dgm:cxn modelId="{23713592-6886-4549-8097-8551F96404A2}" type="presParOf" srcId="{69983570-F901-4D03-ADE9-7F4762CB6155}" destId="{58795716-CDE2-416E-AA7D-B661FFB6AC1B}" srcOrd="1" destOrd="0" presId="urn:microsoft.com/office/officeart/2005/8/layout/process1"/>
    <dgm:cxn modelId="{0A3BB81B-8E0F-4E9F-8EBB-321E74B9776B}" type="presParOf" srcId="{58795716-CDE2-416E-AA7D-B661FFB6AC1B}" destId="{6A3D514F-37A6-49F7-BD53-5AF14AE73CCF}" srcOrd="0" destOrd="0" presId="urn:microsoft.com/office/officeart/2005/8/layout/process1"/>
    <dgm:cxn modelId="{8F8EF5A6-7611-4099-A6C1-2BFDD9C7A096}" type="presParOf" srcId="{69983570-F901-4D03-ADE9-7F4762CB6155}" destId="{19EFD4E6-F938-4960-8B4D-A5F6F0A5D883}" srcOrd="2" destOrd="0" presId="urn:microsoft.com/office/officeart/2005/8/layout/process1"/>
    <dgm:cxn modelId="{49D08BA6-4467-4C9D-A1D6-84B48B4B4210}" type="presParOf" srcId="{69983570-F901-4D03-ADE9-7F4762CB6155}" destId="{18E22289-86FB-4A30-96B9-FF876A06693A}" srcOrd="3" destOrd="0" presId="urn:microsoft.com/office/officeart/2005/8/layout/process1"/>
    <dgm:cxn modelId="{6C1A9BA9-B720-46A9-BF06-F12DF45D4B78}" type="presParOf" srcId="{18E22289-86FB-4A30-96B9-FF876A06693A}" destId="{F1725A63-68AB-43B2-B446-73D15D21873A}" srcOrd="0" destOrd="0" presId="urn:microsoft.com/office/officeart/2005/8/layout/process1"/>
    <dgm:cxn modelId="{66B435DA-3312-42BE-B61C-AD6CC386BE60}" type="presParOf" srcId="{69983570-F901-4D03-ADE9-7F4762CB6155}" destId="{89AC263F-A3B9-4233-BB1C-846387234301}" srcOrd="4" destOrd="0" presId="urn:microsoft.com/office/officeart/2005/8/layout/process1"/>
    <dgm:cxn modelId="{2A3516E1-C9AD-4E72-91EB-120D5046A403}" type="presParOf" srcId="{69983570-F901-4D03-ADE9-7F4762CB6155}" destId="{857F76D5-737C-4DAC-BE2A-6553C9BF6C0D}" srcOrd="5" destOrd="0" presId="urn:microsoft.com/office/officeart/2005/8/layout/process1"/>
    <dgm:cxn modelId="{7267BF51-F34B-42AB-A16A-F6FC5A65616F}" type="presParOf" srcId="{857F76D5-737C-4DAC-BE2A-6553C9BF6C0D}" destId="{AC0FBEDA-A233-45C0-A2F3-10E13F6C9742}" srcOrd="0" destOrd="0" presId="urn:microsoft.com/office/officeart/2005/8/layout/process1"/>
    <dgm:cxn modelId="{04A81521-07A2-45B9-909E-1516E0D5AAF5}" type="presParOf" srcId="{69983570-F901-4D03-ADE9-7F4762CB6155}" destId="{5604AE58-1AD4-4C63-B9F3-C203112A6F95}" srcOrd="6" destOrd="0" presId="urn:microsoft.com/office/officeart/2005/8/layout/process1"/>
    <dgm:cxn modelId="{E11E8505-B3C1-4379-9832-E6D287A436DF}" type="presParOf" srcId="{69983570-F901-4D03-ADE9-7F4762CB6155}" destId="{3F952702-E39F-4A2C-93AE-50C686651996}" srcOrd="7" destOrd="0" presId="urn:microsoft.com/office/officeart/2005/8/layout/process1"/>
    <dgm:cxn modelId="{1CD253A8-EA01-484B-B70B-EB62E0F2D480}" type="presParOf" srcId="{3F952702-E39F-4A2C-93AE-50C686651996}" destId="{E864C442-0951-4F7B-B1DA-A00267943573}" srcOrd="0" destOrd="0" presId="urn:microsoft.com/office/officeart/2005/8/layout/process1"/>
    <dgm:cxn modelId="{3D713D18-EEB0-491C-ADA7-79735C096252}" type="presParOf" srcId="{69983570-F901-4D03-ADE9-7F4762CB6155}" destId="{14AB110A-F09E-4B33-BA40-87F94455EC3B}" srcOrd="8" destOrd="0" presId="urn:microsoft.com/office/officeart/2005/8/layout/process1"/>
    <dgm:cxn modelId="{86F10569-48E3-40B3-A157-0711754EC8B5}" type="presParOf" srcId="{69983570-F901-4D03-ADE9-7F4762CB6155}" destId="{07CDEB08-F51D-4551-B6D8-95416B0B434C}" srcOrd="9" destOrd="0" presId="urn:microsoft.com/office/officeart/2005/8/layout/process1"/>
    <dgm:cxn modelId="{49CAC055-EE29-4735-9AE6-71A2E856E5C0}" type="presParOf" srcId="{07CDEB08-F51D-4551-B6D8-95416B0B434C}" destId="{1A983CD0-D793-4C43-B3DE-AD69DE152AB5}" srcOrd="0" destOrd="0" presId="urn:microsoft.com/office/officeart/2005/8/layout/process1"/>
    <dgm:cxn modelId="{01B9A02B-590B-4627-A6C9-E5E91CB63D43}" type="presParOf" srcId="{69983570-F901-4D03-ADE9-7F4762CB6155}" destId="{E2AACF37-3CEF-4B4A-9733-B2B016A29BEF}" srcOrd="10" destOrd="0" presId="urn:microsoft.com/office/officeart/2005/8/layout/process1"/>
    <dgm:cxn modelId="{39221683-69A8-4B72-8D95-C7B4E34059EF}" type="presParOf" srcId="{69983570-F901-4D03-ADE9-7F4762CB6155}" destId="{44C61B1F-9B2C-40D3-91C2-C5FCCC485435}" srcOrd="11" destOrd="0" presId="urn:microsoft.com/office/officeart/2005/8/layout/process1"/>
    <dgm:cxn modelId="{574B80FB-BF0C-4E3D-A0D6-6CD232FD82B4}" type="presParOf" srcId="{44C61B1F-9B2C-40D3-91C2-C5FCCC485435}" destId="{65340171-D599-46F7-BCB3-3EBBAE8513DF}" srcOrd="0" destOrd="0" presId="urn:microsoft.com/office/officeart/2005/8/layout/process1"/>
    <dgm:cxn modelId="{6ADCA63C-6E98-4E2C-9C0D-69C62701F536}" type="presParOf" srcId="{69983570-F901-4D03-ADE9-7F4762CB6155}" destId="{24BF35AD-F1BD-4479-ACC2-1D22587674AE}" srcOrd="12" destOrd="0" presId="urn:microsoft.com/office/officeart/2005/8/layout/process1"/>
    <dgm:cxn modelId="{75520ECB-6BD5-4CB5-89EB-7E32485EAF59}" type="presParOf" srcId="{69983570-F901-4D03-ADE9-7F4762CB6155}" destId="{0B9019AF-3DF4-48AB-9611-18702BF2A149}" srcOrd="13" destOrd="0" presId="urn:microsoft.com/office/officeart/2005/8/layout/process1"/>
    <dgm:cxn modelId="{D9F92699-72EF-4ACA-96F9-FDB5E9CF2B94}" type="presParOf" srcId="{0B9019AF-3DF4-48AB-9611-18702BF2A149}" destId="{BFA398C1-2DC5-4F5E-9908-8E8BBC96B6ED}" srcOrd="0" destOrd="0" presId="urn:microsoft.com/office/officeart/2005/8/layout/process1"/>
    <dgm:cxn modelId="{BF517A1C-6E96-4CE7-AFC0-142D1D73AD61}" type="presParOf" srcId="{69983570-F901-4D03-ADE9-7F4762CB6155}" destId="{76CD038C-54CC-4CAD-8E65-5BB8A398C62F}"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3FB38A-8B0E-4BCE-9899-E419D3073D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7862DCF-F1D2-495A-A70C-B3CBF3704DCE}">
      <dgm:prSet phldrT="[Texte]"/>
      <dgm:spPr/>
      <dgm:t>
        <a:bodyPr/>
        <a:lstStyle/>
        <a:p>
          <a:r>
            <a:rPr lang="fr-CA" b="1" dirty="0">
              <a:latin typeface="Amatic SC" panose="020B0604020202020204" charset="-79"/>
              <a:cs typeface="Amatic SC" panose="020B0604020202020204" charset="-79"/>
            </a:rPr>
            <a:t>Faire plus</a:t>
          </a:r>
          <a:endParaRPr lang="fr-FR" dirty="0"/>
        </a:p>
      </dgm:t>
    </dgm:pt>
    <dgm:pt modelId="{B2505907-CC59-4FCD-8163-F7718BD4FB49}" type="parTrans" cxnId="{0CC81D80-0BCF-4516-914C-C2D91F1BA20B}">
      <dgm:prSet/>
      <dgm:spPr/>
      <dgm:t>
        <a:bodyPr/>
        <a:lstStyle/>
        <a:p>
          <a:endParaRPr lang="fr-FR"/>
        </a:p>
      </dgm:t>
    </dgm:pt>
    <dgm:pt modelId="{0EB4E46E-57EC-4BEC-B1D5-BBD35262D0B7}" type="sibTrans" cxnId="{0CC81D80-0BCF-4516-914C-C2D91F1BA20B}">
      <dgm:prSet/>
      <dgm:spPr/>
      <dgm:t>
        <a:bodyPr/>
        <a:lstStyle/>
        <a:p>
          <a:endParaRPr lang="fr-FR"/>
        </a:p>
      </dgm:t>
    </dgm:pt>
    <dgm:pt modelId="{F25BBB37-B0FE-4DD0-944C-6BDD718118FF}">
      <dgm:prSet phldrT="[Texte]"/>
      <dgm:spPr/>
      <dgm:t>
        <a:bodyPr/>
        <a:lstStyle/>
        <a:p>
          <a:r>
            <a:rPr lang="fr-CA" b="1" dirty="0">
              <a:latin typeface="Amatic SC" panose="020B0604020202020204" charset="-79"/>
              <a:cs typeface="Amatic SC" panose="020B0604020202020204" charset="-79"/>
            </a:rPr>
            <a:t>Faire mieux</a:t>
          </a:r>
          <a:endParaRPr lang="fr-FR" dirty="0"/>
        </a:p>
      </dgm:t>
    </dgm:pt>
    <dgm:pt modelId="{24B10814-B786-415A-B6E0-8C2E19E35CB8}" type="parTrans" cxnId="{BDBD3A68-699B-44F7-A5F7-868CCAEBBE97}">
      <dgm:prSet/>
      <dgm:spPr/>
      <dgm:t>
        <a:bodyPr/>
        <a:lstStyle/>
        <a:p>
          <a:endParaRPr lang="fr-FR"/>
        </a:p>
      </dgm:t>
    </dgm:pt>
    <dgm:pt modelId="{FD302019-0CF0-4795-B683-D60C735C46B3}" type="sibTrans" cxnId="{BDBD3A68-699B-44F7-A5F7-868CCAEBBE97}">
      <dgm:prSet/>
      <dgm:spPr/>
      <dgm:t>
        <a:bodyPr/>
        <a:lstStyle/>
        <a:p>
          <a:endParaRPr lang="fr-FR"/>
        </a:p>
      </dgm:t>
    </dgm:pt>
    <dgm:pt modelId="{2FD1A1D9-526F-4898-8927-D304146BCD11}">
      <dgm:prSet phldrT="[Texte]"/>
      <dgm:spPr/>
      <dgm:t>
        <a:bodyPr/>
        <a:lstStyle/>
        <a:p>
          <a:r>
            <a:rPr lang="fr-CA" dirty="0">
              <a:latin typeface="Amatic SC" panose="020B0604020202020204" charset="-79"/>
              <a:cs typeface="Amatic SC" panose="020B0604020202020204" charset="-79"/>
            </a:rPr>
            <a:t>Favorise l’échange des expertises </a:t>
          </a:r>
          <a:endParaRPr lang="fr-FR" dirty="0"/>
        </a:p>
      </dgm:t>
    </dgm:pt>
    <dgm:pt modelId="{E1A14995-46EF-42E5-B561-AF1FC2B39578}" type="parTrans" cxnId="{6AF04947-0D89-4A8A-807D-590B3D1C7F57}">
      <dgm:prSet/>
      <dgm:spPr/>
      <dgm:t>
        <a:bodyPr/>
        <a:lstStyle/>
        <a:p>
          <a:endParaRPr lang="fr-FR"/>
        </a:p>
      </dgm:t>
    </dgm:pt>
    <dgm:pt modelId="{3DB8E7E6-A328-4AED-BE65-5BE56891DA37}" type="sibTrans" cxnId="{6AF04947-0D89-4A8A-807D-590B3D1C7F57}">
      <dgm:prSet/>
      <dgm:spPr/>
      <dgm:t>
        <a:bodyPr/>
        <a:lstStyle/>
        <a:p>
          <a:endParaRPr lang="fr-FR"/>
        </a:p>
      </dgm:t>
    </dgm:pt>
    <dgm:pt modelId="{8E658D19-9540-4E68-868E-85187B0F6DD3}">
      <dgm:prSet phldrT="[Texte]"/>
      <dgm:spPr/>
      <dgm:t>
        <a:bodyPr/>
        <a:lstStyle/>
        <a:p>
          <a:r>
            <a:rPr lang="fr-CA" b="1" dirty="0">
              <a:latin typeface="Amatic SC" panose="020B0604020202020204" charset="-79"/>
              <a:cs typeface="Amatic SC" panose="020B0604020202020204" charset="-79"/>
            </a:rPr>
            <a:t>Faire autrement </a:t>
          </a:r>
          <a:endParaRPr lang="fr-FR" dirty="0"/>
        </a:p>
      </dgm:t>
    </dgm:pt>
    <dgm:pt modelId="{580D8FA5-41A0-438A-B78F-FF3D8BCA846E}" type="parTrans" cxnId="{4023B1AA-59B3-459B-9952-1A2C98109C46}">
      <dgm:prSet/>
      <dgm:spPr/>
      <dgm:t>
        <a:bodyPr/>
        <a:lstStyle/>
        <a:p>
          <a:endParaRPr lang="fr-FR"/>
        </a:p>
      </dgm:t>
    </dgm:pt>
    <dgm:pt modelId="{349341F1-39BF-4C0F-9005-FFDFD0E14815}" type="sibTrans" cxnId="{4023B1AA-59B3-459B-9952-1A2C98109C46}">
      <dgm:prSet/>
      <dgm:spPr/>
      <dgm:t>
        <a:bodyPr/>
        <a:lstStyle/>
        <a:p>
          <a:endParaRPr lang="fr-FR"/>
        </a:p>
      </dgm:t>
    </dgm:pt>
    <dgm:pt modelId="{694A7005-90E8-4A9D-A6AD-EB29CDB9B2D8}">
      <dgm:prSet/>
      <dgm:spPr/>
      <dgm:t>
        <a:bodyPr/>
        <a:lstStyle/>
        <a:p>
          <a:r>
            <a:rPr lang="fr-CA" dirty="0">
              <a:latin typeface="Amatic SC" panose="020B0604020202020204" charset="-79"/>
              <a:cs typeface="Amatic SC" panose="020B0604020202020204" charset="-79"/>
            </a:rPr>
            <a:t>Complémentarité des expertises, des forces et des limites </a:t>
          </a:r>
        </a:p>
      </dgm:t>
    </dgm:pt>
    <dgm:pt modelId="{CD5F6D35-E694-41D5-AACC-CE099F642C26}" type="parTrans" cxnId="{C89C9781-799C-44C7-9261-339EE8FC4E38}">
      <dgm:prSet/>
      <dgm:spPr/>
      <dgm:t>
        <a:bodyPr/>
        <a:lstStyle/>
        <a:p>
          <a:endParaRPr lang="fr-FR"/>
        </a:p>
      </dgm:t>
    </dgm:pt>
    <dgm:pt modelId="{6AF8CDCC-6745-4472-98FA-630C5E14EB3F}" type="sibTrans" cxnId="{C89C9781-799C-44C7-9261-339EE8FC4E38}">
      <dgm:prSet/>
      <dgm:spPr/>
      <dgm:t>
        <a:bodyPr/>
        <a:lstStyle/>
        <a:p>
          <a:endParaRPr lang="fr-FR"/>
        </a:p>
      </dgm:t>
    </dgm:pt>
    <dgm:pt modelId="{3D44F8D0-38FF-40F8-8E1B-C28EF902B36C}">
      <dgm:prSet/>
      <dgm:spPr/>
      <dgm:t>
        <a:bodyPr/>
        <a:lstStyle/>
        <a:p>
          <a:r>
            <a:rPr lang="fr-CA" dirty="0">
              <a:latin typeface="Amatic SC" panose="020B0604020202020204" charset="-79"/>
              <a:cs typeface="Amatic SC" panose="020B0604020202020204" charset="-79"/>
            </a:rPr>
            <a:t>Stimulation à travers la relation à l’autre</a:t>
          </a:r>
        </a:p>
      </dgm:t>
    </dgm:pt>
    <dgm:pt modelId="{82025A63-E270-4998-8DB2-521A6B322B88}" type="parTrans" cxnId="{DD054EBC-97AA-4D8D-94C3-52D9DFECA7EB}">
      <dgm:prSet/>
      <dgm:spPr/>
      <dgm:t>
        <a:bodyPr/>
        <a:lstStyle/>
        <a:p>
          <a:endParaRPr lang="fr-FR"/>
        </a:p>
      </dgm:t>
    </dgm:pt>
    <dgm:pt modelId="{9D0D2039-79F4-40E2-9CBE-5CA2C637DB8C}" type="sibTrans" cxnId="{DD054EBC-97AA-4D8D-94C3-52D9DFECA7EB}">
      <dgm:prSet/>
      <dgm:spPr/>
      <dgm:t>
        <a:bodyPr/>
        <a:lstStyle/>
        <a:p>
          <a:endParaRPr lang="fr-FR"/>
        </a:p>
      </dgm:t>
    </dgm:pt>
    <dgm:pt modelId="{DDFA96AC-317A-49E7-8F16-9E656C40ADE4}">
      <dgm:prSet phldrT="[Texte]"/>
      <dgm:spPr/>
      <dgm:t>
        <a:bodyPr/>
        <a:lstStyle/>
        <a:p>
          <a:r>
            <a:rPr lang="fr-CA" dirty="0">
              <a:latin typeface="Amatic SC" panose="020B0604020202020204" charset="-79"/>
              <a:cs typeface="Amatic SC" panose="020B0604020202020204" charset="-79"/>
            </a:rPr>
            <a:t>Mobilisation vers un  objectif commun </a:t>
          </a:r>
          <a:endParaRPr lang="fr-FR" dirty="0"/>
        </a:p>
      </dgm:t>
    </dgm:pt>
    <dgm:pt modelId="{D9F8EEF0-E84E-4789-BB0C-488337BE37D9}" type="sibTrans" cxnId="{9E924484-AF88-4114-947B-7ADAFCC0FEF3}">
      <dgm:prSet/>
      <dgm:spPr/>
      <dgm:t>
        <a:bodyPr/>
        <a:lstStyle/>
        <a:p>
          <a:endParaRPr lang="fr-FR"/>
        </a:p>
      </dgm:t>
    </dgm:pt>
    <dgm:pt modelId="{ED3CAF2F-F62C-419D-9345-00CC6A96C27B}" type="parTrans" cxnId="{9E924484-AF88-4114-947B-7ADAFCC0FEF3}">
      <dgm:prSet/>
      <dgm:spPr/>
      <dgm:t>
        <a:bodyPr/>
        <a:lstStyle/>
        <a:p>
          <a:endParaRPr lang="fr-FR"/>
        </a:p>
      </dgm:t>
    </dgm:pt>
    <dgm:pt modelId="{792F93B6-E161-4A75-BA18-B02716E2FD5E}">
      <dgm:prSet/>
      <dgm:spPr/>
      <dgm:t>
        <a:bodyPr/>
        <a:lstStyle/>
        <a:p>
          <a:r>
            <a:rPr lang="fr-CA" dirty="0">
              <a:latin typeface="Amatic SC" panose="020B0604020202020204" charset="-79"/>
              <a:cs typeface="Amatic SC" panose="020B0604020202020204" charset="-79"/>
            </a:rPr>
            <a:t>Mise en commun des ressources et des réseaux respectifs </a:t>
          </a:r>
        </a:p>
      </dgm:t>
    </dgm:pt>
    <dgm:pt modelId="{E22C545E-C600-42D8-B18D-509C56079E20}" type="sibTrans" cxnId="{0D979B2A-A113-43DA-846E-4414D6AEACAD}">
      <dgm:prSet/>
      <dgm:spPr/>
      <dgm:t>
        <a:bodyPr/>
        <a:lstStyle/>
        <a:p>
          <a:endParaRPr lang="fr-FR"/>
        </a:p>
      </dgm:t>
    </dgm:pt>
    <dgm:pt modelId="{57BA6768-49F8-416F-9C9B-8A622AE6B4EF}" type="parTrans" cxnId="{0D979B2A-A113-43DA-846E-4414D6AEACAD}">
      <dgm:prSet/>
      <dgm:spPr/>
      <dgm:t>
        <a:bodyPr/>
        <a:lstStyle/>
        <a:p>
          <a:endParaRPr lang="fr-FR"/>
        </a:p>
      </dgm:t>
    </dgm:pt>
    <dgm:pt modelId="{BA694DE1-AE44-419B-A924-FE9C9D4B998F}">
      <dgm:prSet/>
      <dgm:spPr/>
      <dgm:t>
        <a:bodyPr/>
        <a:lstStyle/>
        <a:p>
          <a:r>
            <a:rPr lang="fr-CA" dirty="0">
              <a:latin typeface="Amatic SC" panose="020B0604020202020204" charset="-79"/>
              <a:cs typeface="Amatic SC" panose="020B0604020202020204" charset="-79"/>
            </a:rPr>
            <a:t>Répartition des tâches et du travail </a:t>
          </a:r>
        </a:p>
      </dgm:t>
    </dgm:pt>
    <dgm:pt modelId="{29EF0992-A528-4625-9AFF-4130F6FAA3A0}" type="sibTrans" cxnId="{A586F9B6-040C-4A76-82E4-9B8F82ABBC4C}">
      <dgm:prSet/>
      <dgm:spPr/>
      <dgm:t>
        <a:bodyPr/>
        <a:lstStyle/>
        <a:p>
          <a:endParaRPr lang="fr-FR"/>
        </a:p>
      </dgm:t>
    </dgm:pt>
    <dgm:pt modelId="{41009338-A4EA-42A4-9A7B-5478B3C40DEA}" type="parTrans" cxnId="{A586F9B6-040C-4A76-82E4-9B8F82ABBC4C}">
      <dgm:prSet/>
      <dgm:spPr/>
      <dgm:t>
        <a:bodyPr/>
        <a:lstStyle/>
        <a:p>
          <a:endParaRPr lang="fr-FR"/>
        </a:p>
      </dgm:t>
    </dgm:pt>
    <dgm:pt modelId="{549A24B6-6630-4109-A34E-F52F46198CC5}">
      <dgm:prSet phldrT="[Texte]"/>
      <dgm:spPr/>
      <dgm:t>
        <a:bodyPr/>
        <a:lstStyle/>
        <a:p>
          <a:r>
            <a:rPr lang="fr-CA" dirty="0">
              <a:latin typeface="Amatic SC" panose="020B0604020202020204" charset="-79"/>
              <a:cs typeface="Amatic SC" panose="020B0604020202020204" charset="-79"/>
            </a:rPr>
            <a:t>Favorise une plus grande créativité </a:t>
          </a:r>
          <a:endParaRPr lang="fr-FR" dirty="0"/>
        </a:p>
      </dgm:t>
    </dgm:pt>
    <dgm:pt modelId="{4BE76DC2-DEEB-4615-9C51-F59D7DABD8D0}" type="sibTrans" cxnId="{1FF0A1A2-C54C-4EB3-952F-2DD161CCFB7B}">
      <dgm:prSet/>
      <dgm:spPr/>
      <dgm:t>
        <a:bodyPr/>
        <a:lstStyle/>
        <a:p>
          <a:endParaRPr lang="fr-FR"/>
        </a:p>
      </dgm:t>
    </dgm:pt>
    <dgm:pt modelId="{F876B59D-1BF3-434F-9D3C-160A89CC1F32}" type="parTrans" cxnId="{1FF0A1A2-C54C-4EB3-952F-2DD161CCFB7B}">
      <dgm:prSet/>
      <dgm:spPr/>
      <dgm:t>
        <a:bodyPr/>
        <a:lstStyle/>
        <a:p>
          <a:endParaRPr lang="fr-FR"/>
        </a:p>
      </dgm:t>
    </dgm:pt>
    <dgm:pt modelId="{4EFB521B-2E58-4522-AA33-8C3ED436F098}">
      <dgm:prSet/>
      <dgm:spPr/>
      <dgm:t>
        <a:bodyPr/>
        <a:lstStyle/>
        <a:p>
          <a:r>
            <a:rPr lang="fr-CA" dirty="0">
              <a:latin typeface="Amatic SC" panose="020B0604020202020204" charset="-79"/>
              <a:cs typeface="Amatic SC" panose="020B0604020202020204" charset="-79"/>
            </a:rPr>
            <a:t>Prise en compte voix négligés</a:t>
          </a:r>
        </a:p>
      </dgm:t>
    </dgm:pt>
    <dgm:pt modelId="{46215C27-100E-4D7B-8E62-631B707AA542}" type="sibTrans" cxnId="{8D43248B-F4AB-4B3E-98D9-05B0ABAB223D}">
      <dgm:prSet/>
      <dgm:spPr/>
      <dgm:t>
        <a:bodyPr/>
        <a:lstStyle/>
        <a:p>
          <a:endParaRPr lang="fr-FR"/>
        </a:p>
      </dgm:t>
    </dgm:pt>
    <dgm:pt modelId="{43456F24-E315-4875-B695-E02A6E2A9A02}" type="parTrans" cxnId="{8D43248B-F4AB-4B3E-98D9-05B0ABAB223D}">
      <dgm:prSet/>
      <dgm:spPr/>
      <dgm:t>
        <a:bodyPr/>
        <a:lstStyle/>
        <a:p>
          <a:endParaRPr lang="fr-FR"/>
        </a:p>
      </dgm:t>
    </dgm:pt>
    <dgm:pt modelId="{00E0112D-0E69-4BBE-A1B1-BA4E21B144EF}">
      <dgm:prSet/>
      <dgm:spPr/>
      <dgm:t>
        <a:bodyPr/>
        <a:lstStyle/>
        <a:p>
          <a:r>
            <a:rPr lang="fr-CA" dirty="0">
              <a:latin typeface="Amatic SC" panose="020B0604020202020204" charset="-79"/>
              <a:cs typeface="Amatic SC" panose="020B0604020202020204" charset="-79"/>
            </a:rPr>
            <a:t>Prédispose à l’ouverture et à la flexibilité</a:t>
          </a:r>
        </a:p>
      </dgm:t>
    </dgm:pt>
    <dgm:pt modelId="{99F661FB-D37B-49E7-B2A7-BE771385570C}" type="sibTrans" cxnId="{435D1054-7F28-4348-9214-AEE4EFB38854}">
      <dgm:prSet/>
      <dgm:spPr/>
      <dgm:t>
        <a:bodyPr/>
        <a:lstStyle/>
        <a:p>
          <a:endParaRPr lang="fr-FR"/>
        </a:p>
      </dgm:t>
    </dgm:pt>
    <dgm:pt modelId="{6764BA60-8F34-4B24-BE87-079A4931F70B}" type="parTrans" cxnId="{435D1054-7F28-4348-9214-AEE4EFB38854}">
      <dgm:prSet/>
      <dgm:spPr/>
      <dgm:t>
        <a:bodyPr/>
        <a:lstStyle/>
        <a:p>
          <a:endParaRPr lang="fr-FR"/>
        </a:p>
      </dgm:t>
    </dgm:pt>
    <dgm:pt modelId="{34F8BC97-7041-4A48-886D-3D677781C57D}" type="pres">
      <dgm:prSet presAssocID="{343FB38A-8B0E-4BCE-9899-E419D3073D66}" presName="Name0" presStyleCnt="0">
        <dgm:presLayoutVars>
          <dgm:dir/>
          <dgm:animLvl val="lvl"/>
          <dgm:resizeHandles val="exact"/>
        </dgm:presLayoutVars>
      </dgm:prSet>
      <dgm:spPr/>
      <dgm:t>
        <a:bodyPr/>
        <a:lstStyle/>
        <a:p>
          <a:endParaRPr lang="fr-FR"/>
        </a:p>
      </dgm:t>
    </dgm:pt>
    <dgm:pt modelId="{879F718A-E5D9-47C4-963E-755B752E686D}" type="pres">
      <dgm:prSet presAssocID="{57862DCF-F1D2-495A-A70C-B3CBF3704DCE}" presName="linNode" presStyleCnt="0"/>
      <dgm:spPr/>
    </dgm:pt>
    <dgm:pt modelId="{AF92B0B0-A1BF-4DA9-AA40-273B6E6D370A}" type="pres">
      <dgm:prSet presAssocID="{57862DCF-F1D2-495A-A70C-B3CBF3704DCE}" presName="parentText" presStyleLbl="node1" presStyleIdx="0" presStyleCnt="3">
        <dgm:presLayoutVars>
          <dgm:chMax val="1"/>
          <dgm:bulletEnabled val="1"/>
        </dgm:presLayoutVars>
      </dgm:prSet>
      <dgm:spPr/>
      <dgm:t>
        <a:bodyPr/>
        <a:lstStyle/>
        <a:p>
          <a:endParaRPr lang="fr-FR"/>
        </a:p>
      </dgm:t>
    </dgm:pt>
    <dgm:pt modelId="{6B83829E-120D-4A4E-98CB-18127C831CF4}" type="pres">
      <dgm:prSet presAssocID="{57862DCF-F1D2-495A-A70C-B3CBF3704DCE}" presName="descendantText" presStyleLbl="alignAccFollowNode1" presStyleIdx="0" presStyleCnt="3">
        <dgm:presLayoutVars>
          <dgm:bulletEnabled val="1"/>
        </dgm:presLayoutVars>
      </dgm:prSet>
      <dgm:spPr/>
      <dgm:t>
        <a:bodyPr/>
        <a:lstStyle/>
        <a:p>
          <a:endParaRPr lang="fr-FR"/>
        </a:p>
      </dgm:t>
    </dgm:pt>
    <dgm:pt modelId="{D5D96A95-7083-49D4-BC0A-3C0C0BDC0221}" type="pres">
      <dgm:prSet presAssocID="{0EB4E46E-57EC-4BEC-B1D5-BBD35262D0B7}" presName="sp" presStyleCnt="0"/>
      <dgm:spPr/>
    </dgm:pt>
    <dgm:pt modelId="{ECCDD585-008F-485D-B5C3-01F8CE93AD1A}" type="pres">
      <dgm:prSet presAssocID="{F25BBB37-B0FE-4DD0-944C-6BDD718118FF}" presName="linNode" presStyleCnt="0"/>
      <dgm:spPr/>
    </dgm:pt>
    <dgm:pt modelId="{379B5F29-1A31-4E02-96AF-B5A07BBFC0A8}" type="pres">
      <dgm:prSet presAssocID="{F25BBB37-B0FE-4DD0-944C-6BDD718118FF}" presName="parentText" presStyleLbl="node1" presStyleIdx="1" presStyleCnt="3">
        <dgm:presLayoutVars>
          <dgm:chMax val="1"/>
          <dgm:bulletEnabled val="1"/>
        </dgm:presLayoutVars>
      </dgm:prSet>
      <dgm:spPr/>
      <dgm:t>
        <a:bodyPr/>
        <a:lstStyle/>
        <a:p>
          <a:endParaRPr lang="fr-FR"/>
        </a:p>
      </dgm:t>
    </dgm:pt>
    <dgm:pt modelId="{A3661542-03CC-4831-9803-F376F9FD53E4}" type="pres">
      <dgm:prSet presAssocID="{F25BBB37-B0FE-4DD0-944C-6BDD718118FF}" presName="descendantText" presStyleLbl="alignAccFollowNode1" presStyleIdx="1" presStyleCnt="3">
        <dgm:presLayoutVars>
          <dgm:bulletEnabled val="1"/>
        </dgm:presLayoutVars>
      </dgm:prSet>
      <dgm:spPr/>
      <dgm:t>
        <a:bodyPr/>
        <a:lstStyle/>
        <a:p>
          <a:endParaRPr lang="fr-FR"/>
        </a:p>
      </dgm:t>
    </dgm:pt>
    <dgm:pt modelId="{107B6A06-F3F8-419C-9F75-0C88E6121B0D}" type="pres">
      <dgm:prSet presAssocID="{FD302019-0CF0-4795-B683-D60C735C46B3}" presName="sp" presStyleCnt="0"/>
      <dgm:spPr/>
    </dgm:pt>
    <dgm:pt modelId="{E2EE2E89-2AE1-4177-B34D-25DED50ADD1F}" type="pres">
      <dgm:prSet presAssocID="{8E658D19-9540-4E68-868E-85187B0F6DD3}" presName="linNode" presStyleCnt="0"/>
      <dgm:spPr/>
    </dgm:pt>
    <dgm:pt modelId="{F37B4BB9-3923-439D-BCD7-0A093A449F27}" type="pres">
      <dgm:prSet presAssocID="{8E658D19-9540-4E68-868E-85187B0F6DD3}" presName="parentText" presStyleLbl="node1" presStyleIdx="2" presStyleCnt="3">
        <dgm:presLayoutVars>
          <dgm:chMax val="1"/>
          <dgm:bulletEnabled val="1"/>
        </dgm:presLayoutVars>
      </dgm:prSet>
      <dgm:spPr/>
      <dgm:t>
        <a:bodyPr/>
        <a:lstStyle/>
        <a:p>
          <a:endParaRPr lang="fr-FR"/>
        </a:p>
      </dgm:t>
    </dgm:pt>
    <dgm:pt modelId="{871044F9-FCDE-430B-9773-982F19C18B24}" type="pres">
      <dgm:prSet presAssocID="{8E658D19-9540-4E68-868E-85187B0F6DD3}" presName="descendantText" presStyleLbl="alignAccFollowNode1" presStyleIdx="2" presStyleCnt="3">
        <dgm:presLayoutVars>
          <dgm:bulletEnabled val="1"/>
        </dgm:presLayoutVars>
      </dgm:prSet>
      <dgm:spPr/>
      <dgm:t>
        <a:bodyPr/>
        <a:lstStyle/>
        <a:p>
          <a:endParaRPr lang="fr-FR"/>
        </a:p>
      </dgm:t>
    </dgm:pt>
  </dgm:ptLst>
  <dgm:cxnLst>
    <dgm:cxn modelId="{33E49AF7-BAEF-4351-9D0B-6DA721BA4DC3}" type="presOf" srcId="{694A7005-90E8-4A9D-A6AD-EB29CDB9B2D8}" destId="{A3661542-03CC-4831-9803-F376F9FD53E4}" srcOrd="0" destOrd="1" presId="urn:microsoft.com/office/officeart/2005/8/layout/vList5"/>
    <dgm:cxn modelId="{435D1054-7F28-4348-9214-AEE4EFB38854}" srcId="{8E658D19-9540-4E68-868E-85187B0F6DD3}" destId="{00E0112D-0E69-4BBE-A1B1-BA4E21B144EF}" srcOrd="2" destOrd="0" parTransId="{6764BA60-8F34-4B24-BE87-079A4931F70B}" sibTransId="{99F661FB-D37B-49E7-B2A7-BE771385570C}"/>
    <dgm:cxn modelId="{5A0DC201-265F-4487-A1DE-C5B5481EFAEC}" type="presOf" srcId="{4EFB521B-2E58-4522-AA33-8C3ED436F098}" destId="{871044F9-FCDE-430B-9773-982F19C18B24}" srcOrd="0" destOrd="1" presId="urn:microsoft.com/office/officeart/2005/8/layout/vList5"/>
    <dgm:cxn modelId="{9F8D99FC-1A0B-4727-8571-737A53F93E7F}" type="presOf" srcId="{BA694DE1-AE44-419B-A924-FE9C9D4B998F}" destId="{6B83829E-120D-4A4E-98CB-18127C831CF4}" srcOrd="0" destOrd="2" presId="urn:microsoft.com/office/officeart/2005/8/layout/vList5"/>
    <dgm:cxn modelId="{5DEB35A2-24ED-4964-AFE8-272E9748A239}" type="presOf" srcId="{549A24B6-6630-4109-A34E-F52F46198CC5}" destId="{871044F9-FCDE-430B-9773-982F19C18B24}" srcOrd="0" destOrd="0" presId="urn:microsoft.com/office/officeart/2005/8/layout/vList5"/>
    <dgm:cxn modelId="{9E924484-AF88-4114-947B-7ADAFCC0FEF3}" srcId="{57862DCF-F1D2-495A-A70C-B3CBF3704DCE}" destId="{DDFA96AC-317A-49E7-8F16-9E656C40ADE4}" srcOrd="0" destOrd="0" parTransId="{ED3CAF2F-F62C-419D-9345-00CC6A96C27B}" sibTransId="{D9F8EEF0-E84E-4789-BB0C-488337BE37D9}"/>
    <dgm:cxn modelId="{8020CC7E-9FA6-4C5A-8239-5534BD4E8107}" type="presOf" srcId="{343FB38A-8B0E-4BCE-9899-E419D3073D66}" destId="{34F8BC97-7041-4A48-886D-3D677781C57D}" srcOrd="0" destOrd="0" presId="urn:microsoft.com/office/officeart/2005/8/layout/vList5"/>
    <dgm:cxn modelId="{EDD102D4-5C11-49E1-A6D5-0D577DC46C7F}" type="presOf" srcId="{2FD1A1D9-526F-4898-8927-D304146BCD11}" destId="{A3661542-03CC-4831-9803-F376F9FD53E4}" srcOrd="0" destOrd="0" presId="urn:microsoft.com/office/officeart/2005/8/layout/vList5"/>
    <dgm:cxn modelId="{BE2C1F1E-EE85-42C2-A97F-191B38D0D1E5}" type="presOf" srcId="{00E0112D-0E69-4BBE-A1B1-BA4E21B144EF}" destId="{871044F9-FCDE-430B-9773-982F19C18B24}" srcOrd="0" destOrd="2" presId="urn:microsoft.com/office/officeart/2005/8/layout/vList5"/>
    <dgm:cxn modelId="{A586F9B6-040C-4A76-82E4-9B8F82ABBC4C}" srcId="{57862DCF-F1D2-495A-A70C-B3CBF3704DCE}" destId="{BA694DE1-AE44-419B-A924-FE9C9D4B998F}" srcOrd="2" destOrd="0" parTransId="{41009338-A4EA-42A4-9A7B-5478B3C40DEA}" sibTransId="{29EF0992-A528-4625-9AFF-4130F6FAA3A0}"/>
    <dgm:cxn modelId="{4023B1AA-59B3-459B-9952-1A2C98109C46}" srcId="{343FB38A-8B0E-4BCE-9899-E419D3073D66}" destId="{8E658D19-9540-4E68-868E-85187B0F6DD3}" srcOrd="2" destOrd="0" parTransId="{580D8FA5-41A0-438A-B78F-FF3D8BCA846E}" sibTransId="{349341F1-39BF-4C0F-9005-FFDFD0E14815}"/>
    <dgm:cxn modelId="{B3A1191C-2CB4-4A2D-8E81-FBD7A59CA339}" type="presOf" srcId="{792F93B6-E161-4A75-BA18-B02716E2FD5E}" destId="{6B83829E-120D-4A4E-98CB-18127C831CF4}" srcOrd="0" destOrd="1" presId="urn:microsoft.com/office/officeart/2005/8/layout/vList5"/>
    <dgm:cxn modelId="{C89C9781-799C-44C7-9261-339EE8FC4E38}" srcId="{F25BBB37-B0FE-4DD0-944C-6BDD718118FF}" destId="{694A7005-90E8-4A9D-A6AD-EB29CDB9B2D8}" srcOrd="1" destOrd="0" parTransId="{CD5F6D35-E694-41D5-AACC-CE099F642C26}" sibTransId="{6AF8CDCC-6745-4472-98FA-630C5E14EB3F}"/>
    <dgm:cxn modelId="{6AF04947-0D89-4A8A-807D-590B3D1C7F57}" srcId="{F25BBB37-B0FE-4DD0-944C-6BDD718118FF}" destId="{2FD1A1D9-526F-4898-8927-D304146BCD11}" srcOrd="0" destOrd="0" parTransId="{E1A14995-46EF-42E5-B561-AF1FC2B39578}" sibTransId="{3DB8E7E6-A328-4AED-BE65-5BE56891DA37}"/>
    <dgm:cxn modelId="{0CC81D80-0BCF-4516-914C-C2D91F1BA20B}" srcId="{343FB38A-8B0E-4BCE-9899-E419D3073D66}" destId="{57862DCF-F1D2-495A-A70C-B3CBF3704DCE}" srcOrd="0" destOrd="0" parTransId="{B2505907-CC59-4FCD-8163-F7718BD4FB49}" sibTransId="{0EB4E46E-57EC-4BEC-B1D5-BBD35262D0B7}"/>
    <dgm:cxn modelId="{BDBD3A68-699B-44F7-A5F7-868CCAEBBE97}" srcId="{343FB38A-8B0E-4BCE-9899-E419D3073D66}" destId="{F25BBB37-B0FE-4DD0-944C-6BDD718118FF}" srcOrd="1" destOrd="0" parTransId="{24B10814-B786-415A-B6E0-8C2E19E35CB8}" sibTransId="{FD302019-0CF0-4795-B683-D60C735C46B3}"/>
    <dgm:cxn modelId="{0D979B2A-A113-43DA-846E-4414D6AEACAD}" srcId="{57862DCF-F1D2-495A-A70C-B3CBF3704DCE}" destId="{792F93B6-E161-4A75-BA18-B02716E2FD5E}" srcOrd="1" destOrd="0" parTransId="{57BA6768-49F8-416F-9C9B-8A622AE6B4EF}" sibTransId="{E22C545E-C600-42D8-B18D-509C56079E20}"/>
    <dgm:cxn modelId="{8D43248B-F4AB-4B3E-98D9-05B0ABAB223D}" srcId="{8E658D19-9540-4E68-868E-85187B0F6DD3}" destId="{4EFB521B-2E58-4522-AA33-8C3ED436F098}" srcOrd="1" destOrd="0" parTransId="{43456F24-E315-4875-B695-E02A6E2A9A02}" sibTransId="{46215C27-100E-4D7B-8E62-631B707AA542}"/>
    <dgm:cxn modelId="{ECC0338E-CF52-49D2-ADBE-C8191006F25F}" type="presOf" srcId="{8E658D19-9540-4E68-868E-85187B0F6DD3}" destId="{F37B4BB9-3923-439D-BCD7-0A093A449F27}" srcOrd="0" destOrd="0" presId="urn:microsoft.com/office/officeart/2005/8/layout/vList5"/>
    <dgm:cxn modelId="{277BE3E5-A899-4237-931C-7AB6F03F9BF6}" type="presOf" srcId="{DDFA96AC-317A-49E7-8F16-9E656C40ADE4}" destId="{6B83829E-120D-4A4E-98CB-18127C831CF4}" srcOrd="0" destOrd="0" presId="urn:microsoft.com/office/officeart/2005/8/layout/vList5"/>
    <dgm:cxn modelId="{39FDD973-D8FD-4BEB-B338-500F4E243117}" type="presOf" srcId="{3D44F8D0-38FF-40F8-8E1B-C28EF902B36C}" destId="{A3661542-03CC-4831-9803-F376F9FD53E4}" srcOrd="0" destOrd="2" presId="urn:microsoft.com/office/officeart/2005/8/layout/vList5"/>
    <dgm:cxn modelId="{DD054EBC-97AA-4D8D-94C3-52D9DFECA7EB}" srcId="{F25BBB37-B0FE-4DD0-944C-6BDD718118FF}" destId="{3D44F8D0-38FF-40F8-8E1B-C28EF902B36C}" srcOrd="2" destOrd="0" parTransId="{82025A63-E270-4998-8DB2-521A6B322B88}" sibTransId="{9D0D2039-79F4-40E2-9CBE-5CA2C637DB8C}"/>
    <dgm:cxn modelId="{A4D1ECAA-565C-4442-BAA2-4D51CC820FE5}" type="presOf" srcId="{F25BBB37-B0FE-4DD0-944C-6BDD718118FF}" destId="{379B5F29-1A31-4E02-96AF-B5A07BBFC0A8}" srcOrd="0" destOrd="0" presId="urn:microsoft.com/office/officeart/2005/8/layout/vList5"/>
    <dgm:cxn modelId="{C1E99E22-2BD6-482B-BA5C-0448A85B60CF}" type="presOf" srcId="{57862DCF-F1D2-495A-A70C-B3CBF3704DCE}" destId="{AF92B0B0-A1BF-4DA9-AA40-273B6E6D370A}" srcOrd="0" destOrd="0" presId="urn:microsoft.com/office/officeart/2005/8/layout/vList5"/>
    <dgm:cxn modelId="{1FF0A1A2-C54C-4EB3-952F-2DD161CCFB7B}" srcId="{8E658D19-9540-4E68-868E-85187B0F6DD3}" destId="{549A24B6-6630-4109-A34E-F52F46198CC5}" srcOrd="0" destOrd="0" parTransId="{F876B59D-1BF3-434F-9D3C-160A89CC1F32}" sibTransId="{4BE76DC2-DEEB-4615-9C51-F59D7DABD8D0}"/>
    <dgm:cxn modelId="{2DD0A74D-D05E-4672-9E1D-84C82D45B728}" type="presParOf" srcId="{34F8BC97-7041-4A48-886D-3D677781C57D}" destId="{879F718A-E5D9-47C4-963E-755B752E686D}" srcOrd="0" destOrd="0" presId="urn:microsoft.com/office/officeart/2005/8/layout/vList5"/>
    <dgm:cxn modelId="{78C1BB19-822F-4A60-879D-B6007795D3C7}" type="presParOf" srcId="{879F718A-E5D9-47C4-963E-755B752E686D}" destId="{AF92B0B0-A1BF-4DA9-AA40-273B6E6D370A}" srcOrd="0" destOrd="0" presId="urn:microsoft.com/office/officeart/2005/8/layout/vList5"/>
    <dgm:cxn modelId="{05FBBEEA-9B04-446B-A6BC-71E5DAB79394}" type="presParOf" srcId="{879F718A-E5D9-47C4-963E-755B752E686D}" destId="{6B83829E-120D-4A4E-98CB-18127C831CF4}" srcOrd="1" destOrd="0" presId="urn:microsoft.com/office/officeart/2005/8/layout/vList5"/>
    <dgm:cxn modelId="{4F6F1D86-0F39-4CAC-A216-F7F7BAC1AE1B}" type="presParOf" srcId="{34F8BC97-7041-4A48-886D-3D677781C57D}" destId="{D5D96A95-7083-49D4-BC0A-3C0C0BDC0221}" srcOrd="1" destOrd="0" presId="urn:microsoft.com/office/officeart/2005/8/layout/vList5"/>
    <dgm:cxn modelId="{C3B115D8-089B-4F70-A3AB-2359B8634572}" type="presParOf" srcId="{34F8BC97-7041-4A48-886D-3D677781C57D}" destId="{ECCDD585-008F-485D-B5C3-01F8CE93AD1A}" srcOrd="2" destOrd="0" presId="urn:microsoft.com/office/officeart/2005/8/layout/vList5"/>
    <dgm:cxn modelId="{006C151D-C0F0-46CB-B073-68FBC0F0B857}" type="presParOf" srcId="{ECCDD585-008F-485D-B5C3-01F8CE93AD1A}" destId="{379B5F29-1A31-4E02-96AF-B5A07BBFC0A8}" srcOrd="0" destOrd="0" presId="urn:microsoft.com/office/officeart/2005/8/layout/vList5"/>
    <dgm:cxn modelId="{70ADF175-3ED5-46C4-82DC-2D961E762E9E}" type="presParOf" srcId="{ECCDD585-008F-485D-B5C3-01F8CE93AD1A}" destId="{A3661542-03CC-4831-9803-F376F9FD53E4}" srcOrd="1" destOrd="0" presId="urn:microsoft.com/office/officeart/2005/8/layout/vList5"/>
    <dgm:cxn modelId="{4F4DEBE3-A4C8-44A9-8BBC-098E65FE19A5}" type="presParOf" srcId="{34F8BC97-7041-4A48-886D-3D677781C57D}" destId="{107B6A06-F3F8-419C-9F75-0C88E6121B0D}" srcOrd="3" destOrd="0" presId="urn:microsoft.com/office/officeart/2005/8/layout/vList5"/>
    <dgm:cxn modelId="{203E165F-669D-4E9F-A913-D3377604905B}" type="presParOf" srcId="{34F8BC97-7041-4A48-886D-3D677781C57D}" destId="{E2EE2E89-2AE1-4177-B34D-25DED50ADD1F}" srcOrd="4" destOrd="0" presId="urn:microsoft.com/office/officeart/2005/8/layout/vList5"/>
    <dgm:cxn modelId="{7F556126-F9BD-4DD2-95C0-A3A2FDAC27B9}" type="presParOf" srcId="{E2EE2E89-2AE1-4177-B34D-25DED50ADD1F}" destId="{F37B4BB9-3923-439D-BCD7-0A093A449F27}" srcOrd="0" destOrd="0" presId="urn:microsoft.com/office/officeart/2005/8/layout/vList5"/>
    <dgm:cxn modelId="{1E3C5E1B-BB88-41FD-8989-2CB380B46A68}" type="presParOf" srcId="{E2EE2E89-2AE1-4177-B34D-25DED50ADD1F}" destId="{871044F9-FCDE-430B-9773-982F19C18B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1C2B7-FA38-4530-8D0B-B826C3C5CE09}">
      <dsp:nvSpPr>
        <dsp:cNvPr id="0" name=""/>
        <dsp:cNvSpPr/>
      </dsp:nvSpPr>
      <dsp:spPr>
        <a:xfrm>
          <a:off x="2509"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latin typeface="Amatic SC" panose="020B0604020202020204" charset="-79"/>
              <a:cs typeface="Amatic SC" panose="020B0604020202020204" charset="-79"/>
            </a:rPr>
            <a:t>Analyse des besoins </a:t>
          </a:r>
          <a:endParaRPr lang="fr-FR" sz="1200" kern="1200" dirty="0">
            <a:latin typeface="Amatic SC" panose="020B0604020202020204" charset="-79"/>
            <a:cs typeface="Amatic SC" panose="020B0604020202020204" charset="-79"/>
          </a:endParaRPr>
        </a:p>
      </dsp:txBody>
      <dsp:txXfrm>
        <a:off x="26832" y="2189235"/>
        <a:ext cx="781814" cy="1130738"/>
      </dsp:txXfrm>
    </dsp:sp>
    <dsp:sp modelId="{58795716-CDE2-416E-AA7D-B661FFB6AC1B}">
      <dsp:nvSpPr>
        <dsp:cNvPr id="0" name=""/>
        <dsp:cNvSpPr/>
      </dsp:nvSpPr>
      <dsp:spPr>
        <a:xfrm>
          <a:off x="916016"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916016" y="2692818"/>
        <a:ext cx="123240" cy="123572"/>
      </dsp:txXfrm>
    </dsp:sp>
    <dsp:sp modelId="{19EFD4E6-F938-4960-8B4D-A5F6F0A5D883}">
      <dsp:nvSpPr>
        <dsp:cNvPr id="0" name=""/>
        <dsp:cNvSpPr/>
      </dsp:nvSpPr>
      <dsp:spPr>
        <a:xfrm>
          <a:off x="1165154"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latin typeface="Amatic SC" panose="020B0604020202020204" charset="-79"/>
              <a:cs typeface="Amatic SC" panose="020B0604020202020204" charset="-79"/>
            </a:rPr>
            <a:t>Formation d’un comité consultatif (N=12 jeunes)</a:t>
          </a:r>
          <a:endParaRPr lang="fr-FR" sz="1200" kern="1200" dirty="0">
            <a:latin typeface="Amatic SC" panose="020B0604020202020204" charset="-79"/>
            <a:cs typeface="Amatic SC" panose="020B0604020202020204" charset="-79"/>
          </a:endParaRPr>
        </a:p>
      </dsp:txBody>
      <dsp:txXfrm>
        <a:off x="1189477" y="2189235"/>
        <a:ext cx="781814" cy="1130738"/>
      </dsp:txXfrm>
    </dsp:sp>
    <dsp:sp modelId="{18E22289-86FB-4A30-96B9-FF876A06693A}">
      <dsp:nvSpPr>
        <dsp:cNvPr id="0" name=""/>
        <dsp:cNvSpPr/>
      </dsp:nvSpPr>
      <dsp:spPr>
        <a:xfrm>
          <a:off x="2078661"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2078661" y="2692818"/>
        <a:ext cx="123240" cy="123572"/>
      </dsp:txXfrm>
    </dsp:sp>
    <dsp:sp modelId="{89AC263F-A3B9-4233-BB1C-846387234301}">
      <dsp:nvSpPr>
        <dsp:cNvPr id="0" name=""/>
        <dsp:cNvSpPr/>
      </dsp:nvSpPr>
      <dsp:spPr>
        <a:xfrm>
          <a:off x="2327799"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latin typeface="Amatic SC" panose="020B0604020202020204" charset="-79"/>
              <a:cs typeface="Amatic SC" panose="020B0604020202020204" charset="-79"/>
            </a:rPr>
            <a:t>Mise à niveau avec les jeunes</a:t>
          </a:r>
          <a:endParaRPr lang="fr-FR" sz="1200" kern="1200" dirty="0">
            <a:latin typeface="Amatic SC" panose="020B0604020202020204" charset="-79"/>
            <a:cs typeface="Amatic SC" panose="020B0604020202020204" charset="-79"/>
          </a:endParaRPr>
        </a:p>
      </dsp:txBody>
      <dsp:txXfrm>
        <a:off x="2352122" y="2189235"/>
        <a:ext cx="781814" cy="1130738"/>
      </dsp:txXfrm>
    </dsp:sp>
    <dsp:sp modelId="{857F76D5-737C-4DAC-BE2A-6553C9BF6C0D}">
      <dsp:nvSpPr>
        <dsp:cNvPr id="0" name=""/>
        <dsp:cNvSpPr/>
      </dsp:nvSpPr>
      <dsp:spPr>
        <a:xfrm>
          <a:off x="3241306"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3241306" y="2692818"/>
        <a:ext cx="123240" cy="123572"/>
      </dsp:txXfrm>
    </dsp:sp>
    <dsp:sp modelId="{5604AE58-1AD4-4C63-B9F3-C203112A6F95}">
      <dsp:nvSpPr>
        <dsp:cNvPr id="0" name=""/>
        <dsp:cNvSpPr/>
      </dsp:nvSpPr>
      <dsp:spPr>
        <a:xfrm>
          <a:off x="3490445" y="2164912"/>
          <a:ext cx="1000464"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latin typeface="Amatic SC" panose="020B0604020202020204" charset="-79"/>
              <a:cs typeface="Amatic SC" panose="020B0604020202020204" charset="-79"/>
            </a:rPr>
            <a:t>Identification des messages clés + en collaboration avec les jeunes</a:t>
          </a:r>
          <a:endParaRPr lang="fr-FR" sz="1200" kern="1200" dirty="0">
            <a:latin typeface="Amatic SC" panose="020B0604020202020204" charset="-79"/>
            <a:cs typeface="Amatic SC" panose="020B0604020202020204" charset="-79"/>
          </a:endParaRPr>
        </a:p>
      </dsp:txBody>
      <dsp:txXfrm>
        <a:off x="3519748" y="2194215"/>
        <a:ext cx="941858" cy="1120778"/>
      </dsp:txXfrm>
    </dsp:sp>
    <dsp:sp modelId="{3F952702-E39F-4A2C-93AE-50C686651996}">
      <dsp:nvSpPr>
        <dsp:cNvPr id="0" name=""/>
        <dsp:cNvSpPr/>
      </dsp:nvSpPr>
      <dsp:spPr>
        <a:xfrm>
          <a:off x="4573955"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4573955" y="2692818"/>
        <a:ext cx="123240" cy="123572"/>
      </dsp:txXfrm>
    </dsp:sp>
    <dsp:sp modelId="{14AB110A-F09E-4B33-BA40-87F94455EC3B}">
      <dsp:nvSpPr>
        <dsp:cNvPr id="0" name=""/>
        <dsp:cNvSpPr/>
      </dsp:nvSpPr>
      <dsp:spPr>
        <a:xfrm>
          <a:off x="4823094"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matic SC" panose="020B0604020202020204" charset="-79"/>
              <a:cs typeface="Amatic SC" panose="020B0604020202020204" charset="-79"/>
            </a:rPr>
            <a:t>Identification du  Format des capsules</a:t>
          </a:r>
        </a:p>
      </dsp:txBody>
      <dsp:txXfrm>
        <a:off x="4847417" y="2189235"/>
        <a:ext cx="781814" cy="1130738"/>
      </dsp:txXfrm>
    </dsp:sp>
    <dsp:sp modelId="{07CDEB08-F51D-4551-B6D8-95416B0B434C}">
      <dsp:nvSpPr>
        <dsp:cNvPr id="0" name=""/>
        <dsp:cNvSpPr/>
      </dsp:nvSpPr>
      <dsp:spPr>
        <a:xfrm>
          <a:off x="5736601"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kern="1200"/>
        </a:p>
      </dsp:txBody>
      <dsp:txXfrm>
        <a:off x="5736601" y="2692818"/>
        <a:ext cx="123240" cy="123572"/>
      </dsp:txXfrm>
    </dsp:sp>
    <dsp:sp modelId="{E2AACF37-3CEF-4B4A-9733-B2B016A29BEF}">
      <dsp:nvSpPr>
        <dsp:cNvPr id="0" name=""/>
        <dsp:cNvSpPr/>
      </dsp:nvSpPr>
      <dsp:spPr>
        <a:xfrm>
          <a:off x="5985739"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dirty="0">
              <a:latin typeface="Amatic SC" panose="020B0604020202020204" charset="-79"/>
              <a:cs typeface="Amatic SC" panose="020B0604020202020204" charset="-79"/>
            </a:rPr>
            <a:t>Rétroaction sur les scripts + validation par les jeunes </a:t>
          </a:r>
          <a:endParaRPr lang="fr-FR" sz="1200" kern="1200" dirty="0">
            <a:latin typeface="Amatic SC" panose="020B0604020202020204" charset="-79"/>
            <a:cs typeface="Amatic SC" panose="020B0604020202020204" charset="-79"/>
          </a:endParaRPr>
        </a:p>
      </dsp:txBody>
      <dsp:txXfrm>
        <a:off x="6010062" y="2189235"/>
        <a:ext cx="781814" cy="1130738"/>
      </dsp:txXfrm>
    </dsp:sp>
    <dsp:sp modelId="{44C61B1F-9B2C-40D3-91C2-C5FCCC485435}">
      <dsp:nvSpPr>
        <dsp:cNvPr id="0" name=""/>
        <dsp:cNvSpPr/>
      </dsp:nvSpPr>
      <dsp:spPr>
        <a:xfrm>
          <a:off x="6899246"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6899246" y="2692818"/>
        <a:ext cx="123240" cy="123572"/>
      </dsp:txXfrm>
    </dsp:sp>
    <dsp:sp modelId="{24BF35AD-F1BD-4479-ACC2-1D22587674AE}">
      <dsp:nvSpPr>
        <dsp:cNvPr id="0" name=""/>
        <dsp:cNvSpPr/>
      </dsp:nvSpPr>
      <dsp:spPr>
        <a:xfrm>
          <a:off x="7148384"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matic SC" panose="020B0604020202020204" charset="-79"/>
              <a:cs typeface="Amatic SC" panose="020B0604020202020204" charset="-79"/>
            </a:rPr>
            <a:t>Tournage et montage</a:t>
          </a:r>
        </a:p>
      </dsp:txBody>
      <dsp:txXfrm>
        <a:off x="7172707" y="2189235"/>
        <a:ext cx="781814" cy="1130738"/>
      </dsp:txXfrm>
    </dsp:sp>
    <dsp:sp modelId="{0B9019AF-3DF4-48AB-9611-18702BF2A149}">
      <dsp:nvSpPr>
        <dsp:cNvPr id="0" name=""/>
        <dsp:cNvSpPr/>
      </dsp:nvSpPr>
      <dsp:spPr>
        <a:xfrm>
          <a:off x="8061891" y="2651627"/>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latin typeface="Amatic SC" panose="020B0604020202020204" charset="-79"/>
            <a:cs typeface="Amatic SC" panose="020B0604020202020204" charset="-79"/>
          </a:endParaRPr>
        </a:p>
      </dsp:txBody>
      <dsp:txXfrm>
        <a:off x="8061891" y="2692818"/>
        <a:ext cx="123240" cy="123572"/>
      </dsp:txXfrm>
    </dsp:sp>
    <dsp:sp modelId="{76CD038C-54CC-4CAD-8E65-5BB8A398C62F}">
      <dsp:nvSpPr>
        <dsp:cNvPr id="0" name=""/>
        <dsp:cNvSpPr/>
      </dsp:nvSpPr>
      <dsp:spPr>
        <a:xfrm>
          <a:off x="8311029" y="2164912"/>
          <a:ext cx="830460" cy="1179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a:latin typeface="Amatic SC" panose="020B0604020202020204" charset="-79"/>
              <a:cs typeface="Amatic SC" panose="020B0604020202020204" charset="-79"/>
            </a:rPr>
            <a:t>Rétroaction sur les capsules (jeunes, partenaires des milieux de pratique)</a:t>
          </a:r>
        </a:p>
      </dsp:txBody>
      <dsp:txXfrm>
        <a:off x="8335352" y="2189235"/>
        <a:ext cx="781814" cy="1130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3829E-120D-4A4E-98CB-18127C831CF4}">
      <dsp:nvSpPr>
        <dsp:cNvPr id="0" name=""/>
        <dsp:cNvSpPr/>
      </dsp:nvSpPr>
      <dsp:spPr>
        <a:xfrm rot="5400000">
          <a:off x="4949555" y="-1918904"/>
          <a:ext cx="1047750" cy="51514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Mobilisation vers un  objectif commun </a:t>
          </a:r>
          <a:endParaRPr lang="fr-FR" sz="1800" kern="1200" dirty="0"/>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Mise en commun des ressources et des réseaux respectifs </a:t>
          </a:r>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Répartition des tâches et du travail </a:t>
          </a:r>
        </a:p>
      </dsp:txBody>
      <dsp:txXfrm rot="-5400000">
        <a:off x="2897699" y="184099"/>
        <a:ext cx="5100317" cy="945456"/>
      </dsp:txXfrm>
    </dsp:sp>
    <dsp:sp modelId="{AF92B0B0-A1BF-4DA9-AA40-273B6E6D370A}">
      <dsp:nvSpPr>
        <dsp:cNvPr id="0" name=""/>
        <dsp:cNvSpPr/>
      </dsp:nvSpPr>
      <dsp:spPr>
        <a:xfrm>
          <a:off x="0" y="1984"/>
          <a:ext cx="289769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fr-CA" sz="4100" b="1" kern="1200" dirty="0">
              <a:latin typeface="Amatic SC" panose="020B0604020202020204" charset="-79"/>
              <a:cs typeface="Amatic SC" panose="020B0604020202020204" charset="-79"/>
            </a:rPr>
            <a:t>Faire plus</a:t>
          </a:r>
          <a:endParaRPr lang="fr-FR" sz="4100" kern="1200" dirty="0"/>
        </a:p>
      </dsp:txBody>
      <dsp:txXfrm>
        <a:off x="63934" y="65918"/>
        <a:ext cx="2769830" cy="1181819"/>
      </dsp:txXfrm>
    </dsp:sp>
    <dsp:sp modelId="{A3661542-03CC-4831-9803-F376F9FD53E4}">
      <dsp:nvSpPr>
        <dsp:cNvPr id="0" name=""/>
        <dsp:cNvSpPr/>
      </dsp:nvSpPr>
      <dsp:spPr>
        <a:xfrm rot="5400000">
          <a:off x="4949555" y="-543732"/>
          <a:ext cx="1047750" cy="51514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Favorise l’échange des expertises </a:t>
          </a:r>
          <a:endParaRPr lang="fr-FR" sz="1800" kern="1200" dirty="0"/>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Complémentarité des expertises, des forces et des limites </a:t>
          </a:r>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Stimulation à travers la relation à l’autre</a:t>
          </a:r>
        </a:p>
      </dsp:txBody>
      <dsp:txXfrm rot="-5400000">
        <a:off x="2897699" y="1559271"/>
        <a:ext cx="5100317" cy="945456"/>
      </dsp:txXfrm>
    </dsp:sp>
    <dsp:sp modelId="{379B5F29-1A31-4E02-96AF-B5A07BBFC0A8}">
      <dsp:nvSpPr>
        <dsp:cNvPr id="0" name=""/>
        <dsp:cNvSpPr/>
      </dsp:nvSpPr>
      <dsp:spPr>
        <a:xfrm>
          <a:off x="0" y="1377156"/>
          <a:ext cx="289769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fr-CA" sz="4100" b="1" kern="1200" dirty="0">
              <a:latin typeface="Amatic SC" panose="020B0604020202020204" charset="-79"/>
              <a:cs typeface="Amatic SC" panose="020B0604020202020204" charset="-79"/>
            </a:rPr>
            <a:t>Faire mieux</a:t>
          </a:r>
          <a:endParaRPr lang="fr-FR" sz="4100" kern="1200" dirty="0"/>
        </a:p>
      </dsp:txBody>
      <dsp:txXfrm>
        <a:off x="63934" y="1441090"/>
        <a:ext cx="2769830" cy="1181819"/>
      </dsp:txXfrm>
    </dsp:sp>
    <dsp:sp modelId="{871044F9-FCDE-430B-9773-982F19C18B24}">
      <dsp:nvSpPr>
        <dsp:cNvPr id="0" name=""/>
        <dsp:cNvSpPr/>
      </dsp:nvSpPr>
      <dsp:spPr>
        <a:xfrm rot="5400000">
          <a:off x="4949555" y="831439"/>
          <a:ext cx="1047750" cy="51514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Favorise une plus grande créativité </a:t>
          </a:r>
          <a:endParaRPr lang="fr-FR" sz="1800" kern="1200" dirty="0"/>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Prise en compte voix négligés</a:t>
          </a:r>
        </a:p>
        <a:p>
          <a:pPr marL="171450" lvl="1" indent="-171450" algn="l" defTabSz="800100">
            <a:lnSpc>
              <a:spcPct val="90000"/>
            </a:lnSpc>
            <a:spcBef>
              <a:spcPct val="0"/>
            </a:spcBef>
            <a:spcAft>
              <a:spcPct val="15000"/>
            </a:spcAft>
            <a:buChar char="••"/>
          </a:pPr>
          <a:r>
            <a:rPr lang="fr-CA" sz="1800" kern="1200" dirty="0">
              <a:latin typeface="Amatic SC" panose="020B0604020202020204" charset="-79"/>
              <a:cs typeface="Amatic SC" panose="020B0604020202020204" charset="-79"/>
            </a:rPr>
            <a:t>Prédispose à l’ouverture et à la flexibilité</a:t>
          </a:r>
        </a:p>
      </dsp:txBody>
      <dsp:txXfrm rot="-5400000">
        <a:off x="2897699" y="2934443"/>
        <a:ext cx="5100317" cy="945456"/>
      </dsp:txXfrm>
    </dsp:sp>
    <dsp:sp modelId="{F37B4BB9-3923-439D-BCD7-0A093A449F27}">
      <dsp:nvSpPr>
        <dsp:cNvPr id="0" name=""/>
        <dsp:cNvSpPr/>
      </dsp:nvSpPr>
      <dsp:spPr>
        <a:xfrm>
          <a:off x="0" y="2752328"/>
          <a:ext cx="289769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fr-CA" sz="4100" b="1" kern="1200" dirty="0">
              <a:latin typeface="Amatic SC" panose="020B0604020202020204" charset="-79"/>
              <a:cs typeface="Amatic SC" panose="020B0604020202020204" charset="-79"/>
            </a:rPr>
            <a:t>Faire autrement </a:t>
          </a:r>
          <a:endParaRPr lang="fr-FR" sz="4100" kern="1200" dirty="0"/>
        </a:p>
      </dsp:txBody>
      <dsp:txXfrm>
        <a:off x="63934" y="2816262"/>
        <a:ext cx="2769830" cy="11818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NtHleMPJLk&amp;t=4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K5eePndrH0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CA" sz="1100" b="0" i="0" u="none" strike="noStrike" cap="none" dirty="0">
                <a:solidFill>
                  <a:srgbClr val="000000"/>
                </a:solidFill>
                <a:effectLst/>
                <a:latin typeface="Arial"/>
                <a:ea typeface="Arial"/>
                <a:cs typeface="Arial"/>
                <a:sym typeface="Arial"/>
              </a:rPr>
              <a:t>Pratiques innovantes (contexte et objectif(s), clientèle ciblée, description des pratiques, documentation du processus d’implantation s’il y a lieu, impacts observés, pistes d’intervention et de recherche, conclusion)</a:t>
            </a:r>
          </a:p>
          <a:p>
            <a:pPr marL="139700" indent="0">
              <a:buNone/>
            </a:pPr>
            <a:endParaRPr lang="fr-CA" dirty="0"/>
          </a:p>
        </p:txBody>
      </p:sp>
    </p:spTree>
    <p:extLst>
      <p:ext uri="{BB962C8B-B14F-4D97-AF65-F5344CB8AC3E}">
        <p14:creationId xmlns:p14="http://schemas.microsoft.com/office/powerpoint/2010/main" val="102427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A" sz="1100" b="0" i="0" u="none" strike="noStrike" cap="none" baseline="0" dirty="0">
              <a:solidFill>
                <a:srgbClr val="000000"/>
              </a:solidFill>
              <a:latin typeface="Arial"/>
              <a:ea typeface="Arial"/>
              <a:cs typeface="Arial"/>
              <a:sym typeface="Arial"/>
            </a:endParaRPr>
          </a:p>
          <a:p>
            <a:r>
              <a:rPr lang="fr-CA" sz="1100" b="0" i="0" u="none" strike="noStrike" cap="none" baseline="0" dirty="0">
                <a:solidFill>
                  <a:srgbClr val="000000"/>
                </a:solidFill>
                <a:latin typeface="Arial"/>
                <a:ea typeface="Arial"/>
                <a:cs typeface="Arial"/>
                <a:sym typeface="Arial"/>
              </a:rPr>
              <a:t> Récemment, le Gouvernement du Québec a annoncé la mise en </a:t>
            </a:r>
            <a:r>
              <a:rPr lang="fr-CA" sz="1100" b="0" i="0" u="none" strike="noStrike" cap="none" baseline="0" dirty="0" err="1">
                <a:solidFill>
                  <a:srgbClr val="000000"/>
                </a:solidFill>
                <a:latin typeface="Arial"/>
                <a:ea typeface="Arial"/>
                <a:cs typeface="Arial"/>
                <a:sym typeface="Arial"/>
              </a:rPr>
              <a:t>oeuvre</a:t>
            </a:r>
            <a:r>
              <a:rPr lang="fr-CA" sz="1100" b="0" i="0" u="none" strike="noStrike" cap="none" baseline="0" dirty="0">
                <a:solidFill>
                  <a:srgbClr val="000000"/>
                </a:solidFill>
                <a:latin typeface="Arial"/>
                <a:ea typeface="Arial"/>
                <a:cs typeface="Arial"/>
                <a:sym typeface="Arial"/>
              </a:rPr>
              <a:t> des apprentissages obligatoires en éducation à la sexualité définis par le Ministère de l’Éducation et de l’Enseignement supérieur (MEES) et ce, à compter de l’automne 2018. Ces apprentissages obligatoires ont été établis en fonction de l’âge des jeunes afin qu’ils soient adaptés au développement psychosexuel de ces derniers. À titre d’exemple, un volet complet du programme porte sur le développement harmonieux de la vie affective et amoureuse. Ainsi, il est prévu qu’entre l’âge de 14 à 17 ans, les jeunes doivent « comprendre l’importance de gérer sainement les conflits dans une relation amoureuse », « apprendre à reconnaître les manifestations de violence dans le contexte d’une fréquentation amoureuse », « connaître les solutions pour prévenir la VRA ou y faire face », et « prendre conscience de ce qui favorise l’établissement et le maintien de relations affectives et amoureuses significatives » (Gouvernement du Québec, 2018). En 2015-2016, dix écoles secondaires ont participé, au projet pilote du programme d’éducation à sexualité. La mise en </a:t>
            </a:r>
            <a:r>
              <a:rPr lang="fr-CA" sz="1100" b="0" i="0" u="none" strike="noStrike" cap="none" baseline="0" dirty="0" err="1">
                <a:solidFill>
                  <a:srgbClr val="000000"/>
                </a:solidFill>
                <a:latin typeface="Arial"/>
                <a:ea typeface="Arial"/>
                <a:cs typeface="Arial"/>
                <a:sym typeface="Arial"/>
              </a:rPr>
              <a:t>oeuvre</a:t>
            </a:r>
            <a:r>
              <a:rPr lang="fr-CA" sz="1100" b="0" i="0" u="none" strike="noStrike" cap="none" baseline="0" dirty="0">
                <a:solidFill>
                  <a:srgbClr val="000000"/>
                </a:solidFill>
                <a:latin typeface="Arial"/>
                <a:ea typeface="Arial"/>
                <a:cs typeface="Arial"/>
                <a:sym typeface="Arial"/>
              </a:rPr>
              <a:t> des nouveaux apprentissages en éducation à la sexualité, tant sur le plan organisationnel que sur le plan pédagogique, a fait l’objet d’un rapport par le </a:t>
            </a:r>
            <a:r>
              <a:rPr lang="fr-CA" sz="1100" b="0" i="1" u="none" strike="noStrike" cap="none" baseline="0" dirty="0">
                <a:solidFill>
                  <a:srgbClr val="000000"/>
                </a:solidFill>
                <a:latin typeface="Arial"/>
                <a:ea typeface="Arial"/>
                <a:cs typeface="Arial"/>
                <a:sym typeface="Arial"/>
              </a:rPr>
              <a:t>Comité consultatif sur l’éducation à la sexualité </a:t>
            </a:r>
            <a:r>
              <a:rPr lang="fr-CA" sz="1100" b="0" i="0" u="none" strike="noStrike" cap="none" baseline="0" dirty="0">
                <a:solidFill>
                  <a:srgbClr val="000000"/>
                </a:solidFill>
                <a:latin typeface="Arial"/>
                <a:ea typeface="Arial"/>
                <a:cs typeface="Arial"/>
                <a:sym typeface="Arial"/>
              </a:rPr>
              <a:t>(</a:t>
            </a:r>
            <a:r>
              <a:rPr lang="fr-CA" sz="1100" b="0" i="0" u="none" strike="noStrike" cap="none" baseline="0" dirty="0" err="1">
                <a:solidFill>
                  <a:srgbClr val="000000"/>
                </a:solidFill>
                <a:latin typeface="Arial"/>
                <a:ea typeface="Arial"/>
                <a:cs typeface="Arial"/>
                <a:sym typeface="Arial"/>
              </a:rPr>
              <a:t>Jetté</a:t>
            </a:r>
            <a:r>
              <a:rPr lang="fr-CA" sz="1100" b="0" i="0" u="none" strike="noStrike" cap="none" baseline="0" dirty="0">
                <a:solidFill>
                  <a:srgbClr val="000000"/>
                </a:solidFill>
                <a:latin typeface="Arial"/>
                <a:ea typeface="Arial"/>
                <a:cs typeface="Arial"/>
                <a:sym typeface="Arial"/>
              </a:rPr>
              <a:t> &amp; Ouimet, 2017). Les résultats font état des difficultés éprouvées par les directions des écoles à trouver des enseignants ou intervenants à l’aise de traiter de la sexualité, de la violence et de la vie amoureuse et affective. Les intervenants des milieux scolaires se disent réticents à l’idée d’aborder la violence sexuelle par peur de ne pas bien transmettre le contenu. </a:t>
            </a:r>
          </a:p>
          <a:p>
            <a:endParaRPr lang="fr-CA" sz="1100" b="0" i="0" u="none" strike="noStrike" cap="none" baseline="0" dirty="0">
              <a:solidFill>
                <a:srgbClr val="000000"/>
              </a:solidFill>
              <a:latin typeface="Arial"/>
              <a:cs typeface="Arial"/>
              <a:sym typeface="Arial"/>
            </a:endParaRPr>
          </a:p>
          <a:p>
            <a:endParaRPr lang="fr-CA" sz="1100" b="0" i="0" u="none" strike="noStrike" cap="none" baseline="0" dirty="0">
              <a:solidFill>
                <a:srgbClr val="000000"/>
              </a:solidFill>
              <a:latin typeface="Arial"/>
              <a:ea typeface="Arial"/>
              <a:cs typeface="Arial"/>
              <a:sym typeface="Arial"/>
            </a:endParaRPr>
          </a:p>
          <a:p>
            <a:r>
              <a:rPr lang="fr-CA" sz="1100" b="0" i="0" u="none" strike="noStrike" cap="none" baseline="0" dirty="0">
                <a:solidFill>
                  <a:srgbClr val="000000"/>
                </a:solidFill>
                <a:latin typeface="Arial"/>
                <a:ea typeface="Arial"/>
                <a:cs typeface="Arial"/>
                <a:sym typeface="Arial"/>
              </a:rPr>
              <a:t> Les milieux scolaires québécois qui ont participé au projet pilote nomment le besoin de matériel pédagogique « clé en main » pour les accompagner au moment de dispenser les apprentissages obligatoires en éducation à la sexualité </a:t>
            </a:r>
            <a:endParaRPr lang="fr-CA" dirty="0"/>
          </a:p>
        </p:txBody>
      </p:sp>
    </p:spTree>
    <p:extLst>
      <p:ext uri="{BB962C8B-B14F-4D97-AF65-F5344CB8AC3E}">
        <p14:creationId xmlns:p14="http://schemas.microsoft.com/office/powerpoint/2010/main" val="334970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CA" dirty="0"/>
              <a:t>Considérant la prévalence des violences sexuelles, en particulier chez les filles, de leurs effets délétères sur la santé et des difficultés des adolescents à reconnaître ces violences</a:t>
            </a:r>
          </a:p>
        </p:txBody>
      </p:sp>
    </p:spTree>
    <p:extLst>
      <p:ext uri="{BB962C8B-B14F-4D97-AF65-F5344CB8AC3E}">
        <p14:creationId xmlns:p14="http://schemas.microsoft.com/office/powerpoint/2010/main" val="28786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Plus</a:t>
            </a:r>
            <a:r>
              <a:rPr lang="fr-CA" baseline="0" dirty="0"/>
              <a:t> de 30 jeunes,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80204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CA" dirty="0"/>
              <a:t>Présentation de capsules</a:t>
            </a:r>
          </a:p>
          <a:p>
            <a:pPr marL="139700" indent="0">
              <a:buNone/>
            </a:pPr>
            <a:r>
              <a:rPr lang="fr-CA" dirty="0"/>
              <a:t>Le consentement imagé: </a:t>
            </a:r>
          </a:p>
          <a:p>
            <a:pPr marL="139700" indent="0">
              <a:buNone/>
            </a:pPr>
            <a:r>
              <a:rPr lang="en-CA" dirty="0">
                <a:hlinkClick r:id="rId3"/>
              </a:rPr>
              <a:t>https://www.youtube.com/watch?v=oNtHleMPJLk&amp;t=4s</a:t>
            </a:r>
            <a:endParaRPr lang="en-CA" dirty="0"/>
          </a:p>
          <a:p>
            <a:pPr marL="139700" indent="0">
              <a:buNone/>
            </a:pPr>
            <a:endParaRPr lang="fr-CA" dirty="0"/>
          </a:p>
          <a:p>
            <a:pPr marL="139700" indent="0">
              <a:buNone/>
            </a:pPr>
            <a:r>
              <a:rPr lang="fr-CA" dirty="0"/>
              <a:t>Témoignage: </a:t>
            </a:r>
          </a:p>
          <a:p>
            <a:pPr marL="139700" indent="0">
              <a:buNone/>
            </a:pPr>
            <a:r>
              <a:rPr lang="en-CA" dirty="0">
                <a:hlinkClick r:id="rId4"/>
              </a:rPr>
              <a:t>https://www.youtube.com/watch?v=K5eePndrH0Y</a:t>
            </a:r>
            <a:endParaRPr lang="en-CA" dirty="0"/>
          </a:p>
          <a:p>
            <a:pPr marL="139700" indent="0">
              <a:buNone/>
            </a:pPr>
            <a:endParaRPr lang="fr-CA" dirty="0"/>
          </a:p>
        </p:txBody>
      </p:sp>
    </p:spTree>
    <p:extLst>
      <p:ext uri="{BB962C8B-B14F-4D97-AF65-F5344CB8AC3E}">
        <p14:creationId xmlns:p14="http://schemas.microsoft.com/office/powerpoint/2010/main" val="371556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39700" indent="0">
              <a:buNone/>
            </a:pPr>
            <a:r>
              <a:rPr lang="fr-CA" dirty="0"/>
              <a:t>12 jeunes ont participé</a:t>
            </a:r>
            <a:r>
              <a:rPr lang="fr-CA" baseline="0" dirty="0"/>
              <a:t> à l’évaluation du partenariat </a:t>
            </a:r>
          </a:p>
          <a:p>
            <a:pPr marL="139700" indent="0">
              <a:buNone/>
            </a:pPr>
            <a:endParaRPr lang="fr-CA" dirty="0"/>
          </a:p>
          <a:p>
            <a:r>
              <a:rPr lang="fr-CA" dirty="0"/>
              <a:t>+ apprécié: </a:t>
            </a:r>
          </a:p>
          <a:p>
            <a:pPr marL="139700" indent="0">
              <a:buNone/>
            </a:pPr>
            <a:r>
              <a:rPr lang="fr-CA" sz="1100" b="0" i="0" u="none" strike="noStrike" cap="none" dirty="0">
                <a:solidFill>
                  <a:srgbClr val="000000"/>
                </a:solidFill>
                <a:effectLst/>
                <a:latin typeface="Arial"/>
                <a:ea typeface="Arial"/>
                <a:cs typeface="Arial"/>
                <a:sym typeface="Arial"/>
              </a:rPr>
              <a:t>Le tournage était plaisant à faire. </a:t>
            </a:r>
          </a:p>
          <a:p>
            <a:pPr marL="139700" indent="0">
              <a:buNone/>
            </a:pPr>
            <a:r>
              <a:rPr lang="fr-CA" sz="1100" b="0" i="0" u="none" strike="noStrike" cap="none" dirty="0">
                <a:solidFill>
                  <a:srgbClr val="000000"/>
                </a:solidFill>
                <a:effectLst/>
                <a:latin typeface="Arial"/>
                <a:ea typeface="Arial"/>
                <a:cs typeface="Arial"/>
                <a:sym typeface="Arial"/>
              </a:rPr>
              <a:t>Étienne est bon pour rendre les autres à l'aise</a:t>
            </a:r>
          </a:p>
          <a:p>
            <a:pPr marL="139700" indent="0">
              <a:buNone/>
            </a:pPr>
            <a:r>
              <a:rPr lang="fr-CA" dirty="0"/>
              <a:t> </a:t>
            </a:r>
            <a:r>
              <a:rPr lang="fr-CA" sz="1100" b="0" i="0" u="none" strike="noStrike" cap="none" dirty="0">
                <a:solidFill>
                  <a:srgbClr val="000000"/>
                </a:solidFill>
                <a:effectLst/>
                <a:latin typeface="Arial"/>
                <a:ea typeface="Arial"/>
                <a:cs typeface="Arial"/>
                <a:sym typeface="Arial"/>
              </a:rPr>
              <a:t>J'ai vraiment aimé l'énergie du plateau! Étienne a su nous mettre à l'aise et d'être clair dans ses </a:t>
            </a:r>
            <a:r>
              <a:rPr lang="fr-CA" sz="1100" b="0" i="0" u="none" strike="noStrike" cap="none" dirty="0" err="1">
                <a:solidFill>
                  <a:srgbClr val="000000"/>
                </a:solidFill>
                <a:effectLst/>
                <a:latin typeface="Arial"/>
                <a:ea typeface="Arial"/>
                <a:cs typeface="Arial"/>
                <a:sym typeface="Arial"/>
              </a:rPr>
              <a:t>directice</a:t>
            </a:r>
            <a:r>
              <a:rPr lang="fr-CA" dirty="0"/>
              <a:t> </a:t>
            </a:r>
          </a:p>
          <a:p>
            <a:pPr marL="139700" indent="0">
              <a:buNone/>
            </a:pPr>
            <a:r>
              <a:rPr lang="fr-CA" sz="1100" b="0" i="0" u="none" strike="noStrike" cap="none" dirty="0">
                <a:solidFill>
                  <a:srgbClr val="000000"/>
                </a:solidFill>
                <a:effectLst/>
                <a:latin typeface="Arial"/>
                <a:ea typeface="Arial"/>
                <a:cs typeface="Arial"/>
                <a:sym typeface="Arial"/>
              </a:rPr>
              <a:t>J'ai apprécié le thème de ce </a:t>
            </a:r>
            <a:r>
              <a:rPr lang="fr-CA" sz="1100" b="0" i="0" u="none" strike="noStrike" cap="none" dirty="0" err="1">
                <a:solidFill>
                  <a:srgbClr val="000000"/>
                </a:solidFill>
                <a:effectLst/>
                <a:latin typeface="Arial"/>
                <a:ea typeface="Arial"/>
                <a:cs typeface="Arial"/>
                <a:sym typeface="Arial"/>
              </a:rPr>
              <a:t>proje</a:t>
            </a:r>
            <a:r>
              <a:rPr lang="fr-CA" sz="1100" b="0" i="0" u="none" strike="noStrike" cap="none" dirty="0">
                <a:solidFill>
                  <a:srgbClr val="000000"/>
                </a:solidFill>
                <a:effectLst/>
                <a:latin typeface="Arial"/>
                <a:ea typeface="Arial"/>
                <a:cs typeface="Arial"/>
                <a:sym typeface="Arial"/>
              </a:rPr>
              <a:t> te t la façon que ça été réalisé</a:t>
            </a:r>
            <a:r>
              <a:rPr lang="fr-CA" dirty="0"/>
              <a:t> </a:t>
            </a:r>
          </a:p>
          <a:p>
            <a:pPr marL="139700" indent="0">
              <a:buNone/>
            </a:pPr>
            <a:r>
              <a:rPr lang="fr-CA" sz="1100" b="0" i="0" u="none" strike="noStrike" cap="none" dirty="0">
                <a:solidFill>
                  <a:srgbClr val="000000"/>
                </a:solidFill>
                <a:effectLst/>
                <a:latin typeface="Arial"/>
                <a:ea typeface="Arial"/>
                <a:cs typeface="Arial"/>
                <a:sym typeface="Arial"/>
              </a:rPr>
              <a:t>Rencontrer de nouvelles personnes et m'investir</a:t>
            </a:r>
            <a:r>
              <a:rPr lang="fr-CA" dirty="0"/>
              <a:t> </a:t>
            </a:r>
          </a:p>
          <a:p>
            <a:pPr marL="139700" indent="0">
              <a:buNone/>
            </a:pPr>
            <a:r>
              <a:rPr lang="fr-CA" sz="1100" b="0" i="0" u="none" strike="noStrike" cap="none" dirty="0">
                <a:solidFill>
                  <a:srgbClr val="000000"/>
                </a:solidFill>
                <a:effectLst/>
                <a:latin typeface="Arial"/>
                <a:ea typeface="Arial"/>
                <a:cs typeface="Arial"/>
                <a:sym typeface="Arial"/>
              </a:rPr>
              <a:t>Un beau projet important.</a:t>
            </a:r>
          </a:p>
          <a:p>
            <a:pPr marL="139700" indent="0">
              <a:buNone/>
            </a:pPr>
            <a:r>
              <a:rPr lang="fr-CA" sz="1100" b="0" i="0" u="none" strike="noStrike" cap="none" dirty="0">
                <a:solidFill>
                  <a:srgbClr val="000000"/>
                </a:solidFill>
                <a:effectLst/>
                <a:latin typeface="Arial"/>
                <a:ea typeface="Arial"/>
                <a:cs typeface="Arial"/>
                <a:sym typeface="Arial"/>
              </a:rPr>
              <a:t> J'ai apprécié rencontrer l'équipe derrière le projet. </a:t>
            </a:r>
          </a:p>
          <a:p>
            <a:pPr marL="139700" indent="0">
              <a:buNone/>
            </a:pPr>
            <a:r>
              <a:rPr lang="fr-CA" sz="1100" b="0" i="0" u="none" strike="noStrike" cap="none" dirty="0">
                <a:solidFill>
                  <a:srgbClr val="000000"/>
                </a:solidFill>
                <a:effectLst/>
                <a:latin typeface="Arial"/>
                <a:ea typeface="Arial"/>
                <a:cs typeface="Arial"/>
                <a:sym typeface="Arial"/>
              </a:rPr>
              <a:t>Votre travail en amont transparaît dans le résultat final. Bravo pour les concepts variés, je pense qu'il s'agit de matériel approprié pour les jeunes</a:t>
            </a:r>
          </a:p>
          <a:p>
            <a:pPr marL="139700" indent="0">
              <a:buNone/>
            </a:pPr>
            <a:r>
              <a:rPr lang="fr-CA" dirty="0"/>
              <a:t> </a:t>
            </a:r>
            <a:r>
              <a:rPr lang="fr-CA" sz="1100" b="0" i="0" u="none" strike="noStrike" cap="none" dirty="0">
                <a:solidFill>
                  <a:srgbClr val="000000"/>
                </a:solidFill>
                <a:effectLst/>
                <a:latin typeface="Arial"/>
                <a:ea typeface="Arial"/>
                <a:cs typeface="Arial"/>
                <a:sym typeface="Arial"/>
              </a:rPr>
              <a:t>l'émission c'est chaud c'est chaud</a:t>
            </a:r>
            <a:r>
              <a:rPr lang="fr-CA" dirty="0"/>
              <a:t> </a:t>
            </a:r>
          </a:p>
          <a:p>
            <a:pPr marL="139700" indent="0">
              <a:buNone/>
            </a:pPr>
            <a:r>
              <a:rPr lang="fr-CA" sz="1100" b="0" i="0" u="none" strike="noStrike" cap="none" dirty="0">
                <a:solidFill>
                  <a:srgbClr val="000000"/>
                </a:solidFill>
                <a:effectLst/>
                <a:latin typeface="Arial"/>
                <a:ea typeface="Arial"/>
                <a:cs typeface="Arial"/>
                <a:sym typeface="Arial"/>
              </a:rPr>
              <a:t>mon rôle dans les vidéos</a:t>
            </a:r>
            <a:r>
              <a:rPr lang="fr-CA" dirty="0"/>
              <a:t> </a:t>
            </a:r>
          </a:p>
          <a:p>
            <a:pPr marL="139700" indent="0">
              <a:buNone/>
            </a:pPr>
            <a:r>
              <a:rPr lang="fr-CA" sz="1100" b="0" i="0" u="none" strike="noStrike" cap="none" dirty="0">
                <a:solidFill>
                  <a:srgbClr val="000000"/>
                </a:solidFill>
                <a:effectLst/>
                <a:latin typeface="Arial"/>
                <a:ea typeface="Arial"/>
                <a:cs typeface="Arial"/>
                <a:sym typeface="Arial"/>
              </a:rPr>
              <a:t>J'ai vraiment adoré tourner les capsules vidéo et lire les scénarios</a:t>
            </a:r>
          </a:p>
          <a:p>
            <a:pPr marL="139700" indent="0">
              <a:buNone/>
            </a:pPr>
            <a:r>
              <a:rPr lang="fr-CA" dirty="0"/>
              <a:t> </a:t>
            </a:r>
            <a:r>
              <a:rPr lang="fr-CA" sz="1100" b="0" i="0" u="none" strike="noStrike" cap="none" dirty="0">
                <a:solidFill>
                  <a:srgbClr val="000000"/>
                </a:solidFill>
                <a:effectLst/>
                <a:latin typeface="Arial"/>
                <a:ea typeface="Arial"/>
                <a:cs typeface="Arial"/>
                <a:sym typeface="Arial"/>
              </a:rPr>
              <a:t>Participer à ce projet</a:t>
            </a:r>
          </a:p>
          <a:p>
            <a:pPr marL="139700" indent="0">
              <a:buNone/>
            </a:pPr>
            <a:r>
              <a:rPr lang="fr-CA" dirty="0"/>
              <a:t> </a:t>
            </a:r>
            <a:r>
              <a:rPr lang="fr-CA" sz="1100" b="0" i="0" u="none" strike="noStrike" cap="none" dirty="0">
                <a:solidFill>
                  <a:srgbClr val="000000"/>
                </a:solidFill>
                <a:effectLst/>
                <a:latin typeface="Arial"/>
                <a:ea typeface="Arial"/>
                <a:cs typeface="Arial"/>
                <a:sym typeface="Arial"/>
              </a:rPr>
              <a:t>Discuter en groupe</a:t>
            </a:r>
            <a:r>
              <a:rPr lang="fr-CA" dirty="0"/>
              <a:t> </a:t>
            </a:r>
          </a:p>
        </p:txBody>
      </p:sp>
    </p:spTree>
    <p:extLst>
      <p:ext uri="{BB962C8B-B14F-4D97-AF65-F5344CB8AC3E}">
        <p14:creationId xmlns:p14="http://schemas.microsoft.com/office/powerpoint/2010/main" val="282257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63131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C3CED9"/>
        </a:solidFill>
        <a:effectLst/>
      </p:bgPr>
    </p:bg>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ctr" rtl="0">
              <a:spcBef>
                <a:spcPts val="0"/>
              </a:spcBef>
              <a:spcAft>
                <a:spcPts val="0"/>
              </a:spcAft>
              <a:buNone/>
            </a:pPr>
            <a:fld id="{00000000-1234-1234-1234-123412341234}" type="slidenum">
              <a:rPr lang="en"/>
              <a:t>‹N°›</a:t>
            </a:fld>
            <a:endParaRPr/>
          </a:p>
        </p:txBody>
      </p:sp>
      <p:sp>
        <p:nvSpPr>
          <p:cNvPr id="55" name="Google Shape;55;p11"/>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Light"/>
                <a:ea typeface="Muli Light"/>
                <a:cs typeface="Muli Light"/>
                <a:sym typeface="Muli Light"/>
              </a:defRPr>
            </a:lvl1pPr>
            <a:lvl2pPr lvl="1" algn="ctr">
              <a:buNone/>
              <a:defRPr sz="1200">
                <a:solidFill>
                  <a:srgbClr val="7C7F91"/>
                </a:solidFill>
                <a:latin typeface="Muli Light"/>
                <a:ea typeface="Muli Light"/>
                <a:cs typeface="Muli Light"/>
                <a:sym typeface="Muli Light"/>
              </a:defRPr>
            </a:lvl2pPr>
            <a:lvl3pPr lvl="2" algn="ctr">
              <a:buNone/>
              <a:defRPr sz="1200">
                <a:solidFill>
                  <a:srgbClr val="7C7F91"/>
                </a:solidFill>
                <a:latin typeface="Muli Light"/>
                <a:ea typeface="Muli Light"/>
                <a:cs typeface="Muli Light"/>
                <a:sym typeface="Muli Light"/>
              </a:defRPr>
            </a:lvl3pPr>
            <a:lvl4pPr lvl="3" algn="ctr">
              <a:buNone/>
              <a:defRPr sz="1200">
                <a:solidFill>
                  <a:srgbClr val="7C7F91"/>
                </a:solidFill>
                <a:latin typeface="Muli Light"/>
                <a:ea typeface="Muli Light"/>
                <a:cs typeface="Muli Light"/>
                <a:sym typeface="Muli Light"/>
              </a:defRPr>
            </a:lvl4pPr>
            <a:lvl5pPr lvl="4" algn="ctr">
              <a:buNone/>
              <a:defRPr sz="1200">
                <a:solidFill>
                  <a:srgbClr val="7C7F91"/>
                </a:solidFill>
                <a:latin typeface="Muli Light"/>
                <a:ea typeface="Muli Light"/>
                <a:cs typeface="Muli Light"/>
                <a:sym typeface="Muli Light"/>
              </a:defRPr>
            </a:lvl5pPr>
            <a:lvl6pPr lvl="5" algn="ctr">
              <a:buNone/>
              <a:defRPr sz="1200">
                <a:solidFill>
                  <a:srgbClr val="7C7F91"/>
                </a:solidFill>
                <a:latin typeface="Muli Light"/>
                <a:ea typeface="Muli Light"/>
                <a:cs typeface="Muli Light"/>
                <a:sym typeface="Muli Light"/>
              </a:defRPr>
            </a:lvl6pPr>
            <a:lvl7pPr lvl="6" algn="ctr">
              <a:buNone/>
              <a:defRPr sz="1200">
                <a:solidFill>
                  <a:srgbClr val="7C7F91"/>
                </a:solidFill>
                <a:latin typeface="Muli Light"/>
                <a:ea typeface="Muli Light"/>
                <a:cs typeface="Muli Light"/>
                <a:sym typeface="Muli Light"/>
              </a:defRPr>
            </a:lvl7pPr>
            <a:lvl8pPr lvl="7" algn="ctr">
              <a:buNone/>
              <a:defRPr sz="1200">
                <a:solidFill>
                  <a:srgbClr val="7C7F91"/>
                </a:solidFill>
                <a:latin typeface="Muli Light"/>
                <a:ea typeface="Muli Light"/>
                <a:cs typeface="Muli Light"/>
                <a:sym typeface="Muli Light"/>
              </a:defRPr>
            </a:lvl8pPr>
            <a:lvl9pPr lvl="8" algn="ctr">
              <a:buNone/>
              <a:defRPr sz="1200">
                <a:solidFill>
                  <a:srgbClr val="7C7F91"/>
                </a:solidFill>
                <a:latin typeface="Muli Light"/>
                <a:ea typeface="Muli Light"/>
                <a:cs typeface="Muli Light"/>
                <a:sym typeface="Muli Light"/>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hyperlink" Target="mailto:fernet.mylene@uqam.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channel/UCAM_LLXi0WkckMKqrjAFUtA" TargetMode="External"/><Relationship Id="rId4" Type="http://schemas.openxmlformats.org/officeDocument/2006/relationships/hyperlink" Target="https://www.facebook.com/Laboratoire-d&#233;tudes-sur-la-violence-et-la-sexualit&#233;-2368136546806450/?tsid=0.48740026450583684&amp;source=resul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1</a:t>
            </a:fld>
            <a:endParaRPr lang="fr-CA" dirty="0"/>
          </a:p>
        </p:txBody>
      </p:sp>
      <p:sp>
        <p:nvSpPr>
          <p:cNvPr id="5" name="Rectangle 4"/>
          <p:cNvSpPr/>
          <p:nvPr/>
        </p:nvSpPr>
        <p:spPr>
          <a:xfrm>
            <a:off x="666750" y="612499"/>
            <a:ext cx="7673340" cy="1754326"/>
          </a:xfrm>
          <a:prstGeom prst="rect">
            <a:avLst/>
          </a:prstGeom>
        </p:spPr>
        <p:txBody>
          <a:bodyPr wrap="square">
            <a:spAutoFit/>
          </a:bodyPr>
          <a:lstStyle/>
          <a:p>
            <a:pPr algn="ctr"/>
            <a:r>
              <a:rPr lang="fr-CA" sz="3600" dirty="0">
                <a:solidFill>
                  <a:schemeClr val="bg2"/>
                </a:solidFill>
                <a:latin typeface="Amatic SC" panose="020B0604020202020204" charset="-79"/>
                <a:cs typeface="Amatic SC" panose="020B0604020202020204" charset="-79"/>
              </a:rPr>
              <a:t>Campagne </a:t>
            </a:r>
            <a:r>
              <a:rPr lang="fr-CA" sz="3600" dirty="0" err="1">
                <a:solidFill>
                  <a:schemeClr val="bg2"/>
                </a:solidFill>
                <a:latin typeface="Amatic SC" panose="020B0604020202020204" charset="-79"/>
                <a:cs typeface="Amatic SC" panose="020B0604020202020204" charset="-79"/>
              </a:rPr>
              <a:t>socionumérique</a:t>
            </a:r>
            <a:r>
              <a:rPr lang="fr-CA" sz="3600" dirty="0">
                <a:solidFill>
                  <a:schemeClr val="bg2"/>
                </a:solidFill>
                <a:latin typeface="Amatic SC" panose="020B0604020202020204" charset="-79"/>
                <a:cs typeface="Amatic SC" panose="020B0604020202020204" charset="-79"/>
              </a:rPr>
              <a:t> de sensibilisation aux violences sexuelles à l’intention des </a:t>
            </a:r>
            <a:r>
              <a:rPr lang="fr-CA" sz="3600" dirty="0" err="1">
                <a:solidFill>
                  <a:schemeClr val="bg2"/>
                </a:solidFill>
                <a:latin typeface="Amatic SC" panose="020B0604020202020204" charset="-79"/>
                <a:cs typeface="Amatic SC" panose="020B0604020202020204" charset="-79"/>
              </a:rPr>
              <a:t>adolescent.e.s</a:t>
            </a:r>
            <a:r>
              <a:rPr lang="fr-CA" sz="3600" dirty="0">
                <a:solidFill>
                  <a:schemeClr val="bg2"/>
                </a:solidFill>
                <a:latin typeface="Amatic SC" panose="020B0604020202020204" charset="-79"/>
                <a:cs typeface="Amatic SC" panose="020B0604020202020204" charset="-79"/>
              </a:rPr>
              <a:t> : Une initiative AVEC, PAR et POUR les jeunes</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805" y="3644087"/>
            <a:ext cx="2947177" cy="1270764"/>
          </a:xfrm>
          <a:prstGeom prst="rect">
            <a:avLst/>
          </a:prstGeom>
        </p:spPr>
      </p:pic>
      <p:sp>
        <p:nvSpPr>
          <p:cNvPr id="8" name="ZoneTexte 7"/>
          <p:cNvSpPr txBox="1"/>
          <p:nvPr/>
        </p:nvSpPr>
        <p:spPr>
          <a:xfrm>
            <a:off x="1403295" y="2582871"/>
            <a:ext cx="6502625" cy="830997"/>
          </a:xfrm>
          <a:prstGeom prst="rect">
            <a:avLst/>
          </a:prstGeom>
          <a:noFill/>
        </p:spPr>
        <p:txBody>
          <a:bodyPr wrap="square" rtlCol="0">
            <a:spAutoFit/>
          </a:bodyPr>
          <a:lstStyle/>
          <a:p>
            <a:pPr algn="ctr"/>
            <a:r>
              <a:rPr lang="fr-CA" sz="2400" dirty="0">
                <a:solidFill>
                  <a:schemeClr val="bg2"/>
                </a:solidFill>
                <a:latin typeface="Amatic SC" panose="020B0604020202020204" charset="-79"/>
                <a:cs typeface="Amatic SC" panose="020B0604020202020204" charset="-79"/>
              </a:rPr>
              <a:t>Mylène Fernet, Martine Hébert, Geneviève Brodeur, &amp; Stéphanie Couture</a:t>
            </a:r>
          </a:p>
          <a:p>
            <a:pPr algn="ctr"/>
            <a:r>
              <a:rPr lang="fr-CA" sz="2400" dirty="0">
                <a:solidFill>
                  <a:schemeClr val="bg2"/>
                </a:solidFill>
                <a:latin typeface="Amatic SC" panose="020B0604020202020204" charset="-79"/>
                <a:cs typeface="Amatic SC" panose="020B0604020202020204" charset="-79"/>
              </a:rPr>
              <a:t>Département de sexologie, Université du Québec à Montréal </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41" y="3497689"/>
            <a:ext cx="3571875" cy="1533525"/>
          </a:xfrm>
          <a:prstGeom prst="rect">
            <a:avLst/>
          </a:prstGeom>
        </p:spPr>
      </p:pic>
    </p:spTree>
    <p:extLst>
      <p:ext uri="{BB962C8B-B14F-4D97-AF65-F5344CB8AC3E}">
        <p14:creationId xmlns:p14="http://schemas.microsoft.com/office/powerpoint/2010/main" val="246648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6. Rétroactions sur les capsules  &amp; ajustements</a:t>
            </a:r>
          </a:p>
        </p:txBody>
      </p:sp>
      <p:sp>
        <p:nvSpPr>
          <p:cNvPr id="3" name="Espace réservé du texte 2"/>
          <p:cNvSpPr>
            <a:spLocks noGrp="1"/>
          </p:cNvSpPr>
          <p:nvPr>
            <p:ph type="body" idx="1"/>
          </p:nvPr>
        </p:nvSpPr>
        <p:spPr/>
        <p:txBody>
          <a:bodyPr/>
          <a:lstStyle/>
          <a:p>
            <a:r>
              <a:rPr lang="fr-CA" sz="2400" dirty="0">
                <a:latin typeface="Amatic SC" panose="020B0604020202020204" charset="-79"/>
                <a:cs typeface="Amatic SC" panose="020B0604020202020204" charset="-79"/>
              </a:rPr>
              <a:t>Rétroactions du comité consultatif + 16 jeunes ayant participé au tournage/ organismes communautaires + chercheur.es, étudiantes et partenaires des milieux de pratique;</a:t>
            </a:r>
          </a:p>
          <a:p>
            <a:r>
              <a:rPr lang="fr-CA" sz="2400" dirty="0">
                <a:latin typeface="Amatic SC" panose="020B0604020202020204" charset="-79"/>
                <a:cs typeface="Amatic SC" panose="020B0604020202020204" charset="-79"/>
              </a:rPr>
              <a:t>Commentaires sur les messages clés, la narration, la durée, la coloration, le montage, la musique;</a:t>
            </a:r>
          </a:p>
          <a:p>
            <a:r>
              <a:rPr lang="fr-CA" sz="2400" dirty="0">
                <a:solidFill>
                  <a:schemeClr val="accent1"/>
                </a:solidFill>
                <a:latin typeface="Amatic SC" panose="020B0604020202020204" charset="-79"/>
                <a:cs typeface="Amatic SC" panose="020B0604020202020204" charset="-79"/>
              </a:rPr>
              <a:t>24 capsules vidéo disponibles </a:t>
            </a:r>
            <a:r>
              <a:rPr lang="fr-CA" sz="2400" dirty="0">
                <a:latin typeface="Amatic SC" panose="020B0604020202020204" charset="-79"/>
                <a:cs typeface="Amatic SC" panose="020B0604020202020204" charset="-79"/>
              </a:rPr>
              <a:t>(animation, témoignage, humoristique, exemples sur ce qui est à privilégier en tant que témoin et à éviter)</a:t>
            </a:r>
          </a:p>
          <a:p>
            <a:r>
              <a:rPr lang="fr-CA" sz="2400" dirty="0">
                <a:latin typeface="Amatic SC" panose="020B0604020202020204" charset="-79"/>
                <a:cs typeface="Amatic SC" panose="020B0604020202020204" charset="-79"/>
              </a:rPr>
              <a:t>Facebook, </a:t>
            </a:r>
            <a:r>
              <a:rPr lang="fr-CA" sz="2400" dirty="0" err="1">
                <a:latin typeface="Amatic SC" panose="020B0604020202020204" charset="-79"/>
                <a:cs typeface="Amatic SC" panose="020B0604020202020204" charset="-79"/>
              </a:rPr>
              <a:t>youtube</a:t>
            </a:r>
            <a:r>
              <a:rPr lang="fr-CA" sz="2400" dirty="0">
                <a:latin typeface="Amatic SC" panose="020B0604020202020204" charset="-79"/>
                <a:cs typeface="Amatic SC" panose="020B0604020202020204" charset="-79"/>
              </a:rPr>
              <a:t> &amp; </a:t>
            </a:r>
            <a:r>
              <a:rPr lang="fr-CA" sz="2400" dirty="0" err="1">
                <a:latin typeface="Amatic SC" panose="020B0604020202020204" charset="-79"/>
                <a:cs typeface="Amatic SC" panose="020B0604020202020204" charset="-79"/>
              </a:rPr>
              <a:t>instagram</a:t>
            </a:r>
            <a:r>
              <a:rPr lang="fr-CA" sz="2400" dirty="0">
                <a:latin typeface="Amatic SC" panose="020B0604020202020204" charset="-79"/>
                <a:cs typeface="Amatic SC" panose="020B0604020202020204" charset="-79"/>
              </a:rPr>
              <a:t> : @ Laboratoire d’études sur la violence et la sexualité </a:t>
            </a:r>
          </a:p>
          <a:p>
            <a:endParaRPr lang="fr-CA" sz="2400" dirty="0">
              <a:latin typeface="Amatic SC" panose="020B0604020202020204" charset="-79"/>
              <a:cs typeface="Amatic SC" panose="020B0604020202020204" charset="-79"/>
            </a:endParaRPr>
          </a:p>
          <a:p>
            <a:pPr marL="88900" indent="0">
              <a:buNone/>
            </a:pPr>
            <a:endParaRPr lang="fr-CA" sz="2400" dirty="0">
              <a:latin typeface="Amatic SC" panose="020B0604020202020204" charset="-79"/>
              <a:cs typeface="Amatic SC" panose="020B0604020202020204" charset="-79"/>
            </a:endParaRPr>
          </a:p>
        </p:txBody>
      </p:sp>
    </p:spTree>
    <p:extLst>
      <p:ext uri="{BB962C8B-B14F-4D97-AF65-F5344CB8AC3E}">
        <p14:creationId xmlns:p14="http://schemas.microsoft.com/office/powerpoint/2010/main" val="414698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11</a:t>
            </a:fld>
            <a:endParaRPr lang="fr-CA"/>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83" y="261570"/>
            <a:ext cx="7434033" cy="4558030"/>
          </a:xfrm>
          <a:prstGeom prst="rect">
            <a:avLst/>
          </a:prstGeom>
        </p:spPr>
      </p:pic>
      <p:sp>
        <p:nvSpPr>
          <p:cNvPr id="4" name="Rectangle 3"/>
          <p:cNvSpPr/>
          <p:nvPr/>
        </p:nvSpPr>
        <p:spPr>
          <a:xfrm>
            <a:off x="854983" y="519440"/>
            <a:ext cx="6003017" cy="523220"/>
          </a:xfrm>
          <a:prstGeom prst="rect">
            <a:avLst/>
          </a:prstGeom>
        </p:spPr>
        <p:txBody>
          <a:bodyPr wrap="square">
            <a:spAutoFit/>
          </a:bodyPr>
          <a:lstStyle/>
          <a:p>
            <a:endParaRPr lang="fr-CA" sz="2800" dirty="0">
              <a:solidFill>
                <a:schemeClr val="bg1"/>
              </a:solidFill>
              <a:latin typeface="Amatic SC" panose="020B0604020202020204" charset="-79"/>
              <a:cs typeface="Amatic SC" panose="020B0604020202020204" charset="-79"/>
            </a:endParaRPr>
          </a:p>
        </p:txBody>
      </p:sp>
    </p:spTree>
    <p:extLst>
      <p:ext uri="{BB962C8B-B14F-4D97-AF65-F5344CB8AC3E}">
        <p14:creationId xmlns:p14="http://schemas.microsoft.com/office/powerpoint/2010/main" val="339271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951210" y="0"/>
            <a:ext cx="73635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200" dirty="0"/>
              <a:t>Retour sur </a:t>
            </a:r>
            <a:r>
              <a:rPr lang="en" sz="3200" dirty="0"/>
              <a:t>de la d</a:t>
            </a:r>
            <a:r>
              <a:rPr lang="fr-CA" sz="3200" dirty="0"/>
              <a:t>é</a:t>
            </a:r>
            <a:r>
              <a:rPr lang="en" sz="3200" dirty="0" err="1"/>
              <a:t>marche</a:t>
            </a:r>
            <a:r>
              <a:rPr lang="en" sz="3200" dirty="0"/>
              <a:t> (1/2)</a:t>
            </a:r>
            <a:endParaRPr sz="3200" dirty="0"/>
          </a:p>
        </p:txBody>
      </p:sp>
      <p:sp>
        <p:nvSpPr>
          <p:cNvPr id="132" name="Google Shape;132;p21"/>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graphicFrame>
        <p:nvGraphicFramePr>
          <p:cNvPr id="2" name="Tableau 1"/>
          <p:cNvGraphicFramePr>
            <a:graphicFrameLocks noGrp="1"/>
          </p:cNvGraphicFramePr>
          <p:nvPr>
            <p:extLst>
              <p:ext uri="{D42A27DB-BD31-4B8C-83A1-F6EECF244321}">
                <p14:modId xmlns:p14="http://schemas.microsoft.com/office/powerpoint/2010/main" val="1827941253"/>
              </p:ext>
            </p:extLst>
          </p:nvPr>
        </p:nvGraphicFramePr>
        <p:xfrm>
          <a:off x="381000" y="701874"/>
          <a:ext cx="8503920" cy="3558477"/>
        </p:xfrm>
        <a:graphic>
          <a:graphicData uri="http://schemas.openxmlformats.org/drawingml/2006/table">
            <a:tbl>
              <a:tblPr firstRow="1" bandRow="1">
                <a:tableStyleId>{3B4B98B0-60AC-42C2-AFA5-B58CD77FA1E5}</a:tableStyleId>
              </a:tblPr>
              <a:tblGrid>
                <a:gridCol w="7797241">
                  <a:extLst>
                    <a:ext uri="{9D8B030D-6E8A-4147-A177-3AD203B41FA5}">
                      <a16:colId xmlns:a16="http://schemas.microsoft.com/office/drawing/2014/main" val="4009503512"/>
                    </a:ext>
                  </a:extLst>
                </a:gridCol>
                <a:gridCol w="706679">
                  <a:extLst>
                    <a:ext uri="{9D8B030D-6E8A-4147-A177-3AD203B41FA5}">
                      <a16:colId xmlns:a16="http://schemas.microsoft.com/office/drawing/2014/main" val="527264565"/>
                    </a:ext>
                  </a:extLst>
                </a:gridCol>
              </a:tblGrid>
              <a:tr h="375039">
                <a:tc>
                  <a:txBody>
                    <a:bodyPr/>
                    <a:lstStyle/>
                    <a:p>
                      <a:pPr algn="l" fontAlgn="t"/>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M</a:t>
                      </a:r>
                      <a:endParaRPr lang="fr-CA" sz="1800" b="0" i="1"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3439395964"/>
                  </a:ext>
                </a:extLst>
              </a:tr>
              <a:tr h="375039">
                <a:tc>
                  <a:txBody>
                    <a:bodyPr/>
                    <a:lstStyle/>
                    <a:p>
                      <a:pPr algn="just" fontAlgn="t"/>
                      <a:r>
                        <a:rPr lang="fr-CA" sz="1800" u="none" strike="noStrike" dirty="0">
                          <a:effectLst/>
                          <a:latin typeface="Amatic SC" panose="020B0604020202020204" charset="-79"/>
                          <a:cs typeface="Amatic SC" panose="020B0604020202020204" charset="-79"/>
                        </a:rPr>
                        <a:t>Je suis </a:t>
                      </a:r>
                      <a:r>
                        <a:rPr lang="fr-CA" sz="1800" u="none" strike="noStrike" dirty="0" err="1">
                          <a:effectLst/>
                          <a:latin typeface="Amatic SC" panose="020B0604020202020204" charset="-79"/>
                          <a:cs typeface="Amatic SC" panose="020B0604020202020204" charset="-79"/>
                        </a:rPr>
                        <a:t>fièr.e</a:t>
                      </a:r>
                      <a:r>
                        <a:rPr lang="fr-CA" sz="1800" u="none" strike="noStrike" dirty="0">
                          <a:effectLst/>
                          <a:latin typeface="Amatic SC" panose="020B0604020202020204" charset="-79"/>
                          <a:cs typeface="Amatic SC" panose="020B0604020202020204" charset="-79"/>
                        </a:rPr>
                        <a:t> d’avoir participé au projet.</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4,92</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492025835"/>
                  </a:ext>
                </a:extLst>
              </a:tr>
              <a:tr h="375039">
                <a:tc>
                  <a:txBody>
                    <a:bodyPr/>
                    <a:lstStyle/>
                    <a:p>
                      <a:pPr algn="l" fontAlgn="t"/>
                      <a:r>
                        <a:rPr lang="fr-CA" sz="1800" u="none" strike="noStrike" dirty="0">
                          <a:effectLst/>
                          <a:latin typeface="Amatic SC" panose="020B0604020202020204" charset="-79"/>
                          <a:cs typeface="Amatic SC" panose="020B0604020202020204" charset="-79"/>
                        </a:rPr>
                        <a:t>Je sens que mon opinion était importante pendant le projet.</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4,83</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1376658591"/>
                  </a:ext>
                </a:extLst>
              </a:tr>
              <a:tr h="375039">
                <a:tc>
                  <a:txBody>
                    <a:bodyPr/>
                    <a:lstStyle/>
                    <a:p>
                      <a:pPr algn="just" fontAlgn="t"/>
                      <a:r>
                        <a:rPr lang="fr-CA" sz="1800" u="none" strike="noStrike" dirty="0">
                          <a:effectLst/>
                          <a:latin typeface="Amatic SC" panose="020B0604020202020204" charset="-79"/>
                          <a:cs typeface="Amatic SC" panose="020B0604020202020204" charset="-79"/>
                        </a:rPr>
                        <a:t>J’ai apprécié participer à ce projet.</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4,83</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4006050722"/>
                  </a:ext>
                </a:extLst>
              </a:tr>
              <a:tr h="375039">
                <a:tc>
                  <a:txBody>
                    <a:bodyPr/>
                    <a:lstStyle/>
                    <a:p>
                      <a:pPr algn="just" fontAlgn="t"/>
                      <a:r>
                        <a:rPr lang="fr-CA" sz="1800" u="none" strike="noStrike" dirty="0">
                          <a:effectLst/>
                          <a:latin typeface="Amatic SC" panose="020B0604020202020204" charset="-79"/>
                          <a:cs typeface="Amatic SC" panose="020B0604020202020204" charset="-79"/>
                        </a:rPr>
                        <a:t>Je trouve que le rythme des rencontres/échanges était adéquat.  </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4,82</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3421302978"/>
                  </a:ext>
                </a:extLst>
              </a:tr>
              <a:tr h="375039">
                <a:tc>
                  <a:txBody>
                    <a:bodyPr/>
                    <a:lstStyle/>
                    <a:p>
                      <a:pPr algn="just" fontAlgn="t"/>
                      <a:r>
                        <a:rPr lang="fr-CA" sz="1800" u="none" strike="noStrike" dirty="0">
                          <a:effectLst/>
                          <a:latin typeface="Amatic SC" panose="020B0604020202020204" charset="-79"/>
                          <a:cs typeface="Amatic SC" panose="020B0604020202020204" charset="-79"/>
                        </a:rPr>
                        <a:t>Je suis </a:t>
                      </a:r>
                      <a:r>
                        <a:rPr lang="fr-CA" sz="1800" u="none" strike="noStrike" dirty="0" err="1">
                          <a:effectLst/>
                          <a:latin typeface="Amatic SC" panose="020B0604020202020204" charset="-79"/>
                          <a:cs typeface="Amatic SC" panose="020B0604020202020204" charset="-79"/>
                        </a:rPr>
                        <a:t>satisfait.e</a:t>
                      </a:r>
                      <a:r>
                        <a:rPr lang="fr-CA" sz="1800" u="none" strike="noStrike" dirty="0">
                          <a:effectLst/>
                          <a:latin typeface="Amatic SC" panose="020B0604020202020204" charset="-79"/>
                          <a:cs typeface="Amatic SC" panose="020B0604020202020204" charset="-79"/>
                        </a:rPr>
                        <a:t> des capsules vidéo qui ont été développées.</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4,75</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3114597168"/>
                  </a:ext>
                </a:extLst>
              </a:tr>
              <a:tr h="375039">
                <a:tc>
                  <a:txBody>
                    <a:bodyPr/>
                    <a:lstStyle/>
                    <a:p>
                      <a:pPr algn="just" fontAlgn="t"/>
                      <a:r>
                        <a:rPr lang="fr-CA" sz="1800" u="none" strike="noStrike" dirty="0">
                          <a:effectLst/>
                          <a:latin typeface="Amatic SC" panose="020B0604020202020204" charset="-79"/>
                          <a:cs typeface="Amatic SC" panose="020B0604020202020204" charset="-79"/>
                        </a:rPr>
                        <a:t>Je vois la pertinence de tous travailler (jeunes, équipe de recherche, équipe de production, organismes communautaires, enseignant.es) pour avoir des capsules vidéo de meilleure qualité.</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4,75</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4209464739"/>
                  </a:ext>
                </a:extLst>
              </a:tr>
              <a:tr h="375039">
                <a:tc>
                  <a:txBody>
                    <a:bodyPr/>
                    <a:lstStyle/>
                    <a:p>
                      <a:pPr algn="just" fontAlgn="t"/>
                      <a:r>
                        <a:rPr lang="fr-CA" sz="1800" u="none" strike="noStrike" dirty="0">
                          <a:effectLst/>
                          <a:latin typeface="Amatic SC" panose="020B0604020202020204" charset="-79"/>
                          <a:cs typeface="Amatic SC" panose="020B0604020202020204" charset="-79"/>
                        </a:rPr>
                        <a:t>J’ai eu accès à la documentation nécessaire pour préparer les capsules vidéo.</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4,58</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2474685408"/>
                  </a:ext>
                </a:extLst>
              </a:tr>
              <a:tr h="375039">
                <a:tc>
                  <a:txBody>
                    <a:bodyPr/>
                    <a:lstStyle/>
                    <a:p>
                      <a:pPr algn="just" fontAlgn="t"/>
                      <a:r>
                        <a:rPr lang="fr-CA" sz="1800" u="none" strike="noStrike" dirty="0">
                          <a:effectLst/>
                          <a:latin typeface="Amatic SC" panose="020B0604020202020204" charset="-79"/>
                          <a:cs typeface="Amatic SC" panose="020B0604020202020204" charset="-79"/>
                        </a:rPr>
                        <a:t>Je sens que ma participation va aider d’autres jeunes.</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4,58</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2574602640"/>
                  </a:ext>
                </a:extLst>
              </a:tr>
            </a:tbl>
          </a:graphicData>
        </a:graphic>
      </p:graphicFrame>
      <p:sp>
        <p:nvSpPr>
          <p:cNvPr id="3" name="Rectangle 2"/>
          <p:cNvSpPr/>
          <p:nvPr/>
        </p:nvSpPr>
        <p:spPr>
          <a:xfrm>
            <a:off x="1501140" y="4325570"/>
            <a:ext cx="9525000" cy="369332"/>
          </a:xfrm>
          <a:prstGeom prst="rect">
            <a:avLst/>
          </a:prstGeom>
        </p:spPr>
        <p:txBody>
          <a:bodyPr wrap="square">
            <a:spAutoFit/>
          </a:bodyPr>
          <a:lstStyle/>
          <a:p>
            <a:r>
              <a:rPr lang="fr-CA" sz="1800" dirty="0">
                <a:latin typeface="Amatic SC" panose="020B0604020202020204" charset="-79"/>
                <a:cs typeface="Amatic SC" panose="020B0604020202020204" charset="-79"/>
              </a:rPr>
              <a:t>0=non applicable; 1 = en désaccord; 2=un peu en désaccord; 3=neutre; 4=un peu en accord; 5=en accord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13</a:t>
            </a:fld>
            <a:endParaRPr lang="fr-CA"/>
          </a:p>
        </p:txBody>
      </p:sp>
      <p:graphicFrame>
        <p:nvGraphicFramePr>
          <p:cNvPr id="3" name="Tableau 2"/>
          <p:cNvGraphicFramePr>
            <a:graphicFrameLocks noGrp="1"/>
          </p:cNvGraphicFramePr>
          <p:nvPr>
            <p:extLst>
              <p:ext uri="{D42A27DB-BD31-4B8C-83A1-F6EECF244321}">
                <p14:modId xmlns:p14="http://schemas.microsoft.com/office/powerpoint/2010/main" val="3208216972"/>
              </p:ext>
            </p:extLst>
          </p:nvPr>
        </p:nvGraphicFramePr>
        <p:xfrm>
          <a:off x="262270" y="1299210"/>
          <a:ext cx="8619460" cy="2045335"/>
        </p:xfrm>
        <a:graphic>
          <a:graphicData uri="http://schemas.openxmlformats.org/drawingml/2006/table">
            <a:tbl>
              <a:tblPr firstRow="1" bandRow="1">
                <a:tableStyleId>{3B4B98B0-60AC-42C2-AFA5-B58CD77FA1E5}</a:tableStyleId>
              </a:tblPr>
              <a:tblGrid>
                <a:gridCol w="7903180">
                  <a:extLst>
                    <a:ext uri="{9D8B030D-6E8A-4147-A177-3AD203B41FA5}">
                      <a16:colId xmlns:a16="http://schemas.microsoft.com/office/drawing/2014/main" val="3886936235"/>
                    </a:ext>
                  </a:extLst>
                </a:gridCol>
                <a:gridCol w="716280">
                  <a:extLst>
                    <a:ext uri="{9D8B030D-6E8A-4147-A177-3AD203B41FA5}">
                      <a16:colId xmlns:a16="http://schemas.microsoft.com/office/drawing/2014/main" val="470064971"/>
                    </a:ext>
                  </a:extLst>
                </a:gridCol>
              </a:tblGrid>
              <a:tr h="370840">
                <a:tc>
                  <a:txBody>
                    <a:bodyPr/>
                    <a:lstStyle/>
                    <a:p>
                      <a:pPr algn="just" fontAlgn="t"/>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i="1" u="none" strike="noStrike" dirty="0">
                          <a:effectLst/>
                          <a:latin typeface="Amatic SC" panose="020B0604020202020204" charset="-79"/>
                          <a:cs typeface="Amatic SC" panose="020B0604020202020204" charset="-79"/>
                        </a:rPr>
                        <a:t>M</a:t>
                      </a:r>
                      <a:endParaRPr lang="fr-CA" sz="1800" b="0" i="1"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560599541"/>
                  </a:ext>
                </a:extLst>
              </a:tr>
              <a:tr h="370840">
                <a:tc>
                  <a:txBody>
                    <a:bodyPr/>
                    <a:lstStyle/>
                    <a:p>
                      <a:pPr algn="just" fontAlgn="t"/>
                      <a:r>
                        <a:rPr lang="fr-CA" sz="1800" u="none" strike="noStrike" dirty="0">
                          <a:effectLst/>
                          <a:latin typeface="Amatic SC" panose="020B0604020202020204" charset="-79"/>
                          <a:cs typeface="Amatic SC" panose="020B0604020202020204" charset="-79"/>
                        </a:rPr>
                        <a:t>Je dirais que de participer à ce projet m’a permis de me sentir plus </a:t>
                      </a:r>
                      <a:r>
                        <a:rPr lang="fr-CA" sz="1800" u="none" strike="noStrike" dirty="0" err="1">
                          <a:effectLst/>
                          <a:latin typeface="Amatic SC" panose="020B0604020202020204" charset="-79"/>
                          <a:cs typeface="Amatic SC" panose="020B0604020202020204" charset="-79"/>
                        </a:rPr>
                        <a:t>outillé.e</a:t>
                      </a:r>
                      <a:r>
                        <a:rPr lang="fr-CA" sz="1800" u="none" strike="noStrike" dirty="0">
                          <a:effectLst/>
                          <a:latin typeface="Amatic SC" panose="020B0604020202020204" charset="-79"/>
                          <a:cs typeface="Amatic SC" panose="020B0604020202020204" charset="-79"/>
                        </a:rPr>
                        <a:t> si je faisais face à une situation de violence sexuelle dans mes relations intimes.</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4,17</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1269969768"/>
                  </a:ext>
                </a:extLst>
              </a:tr>
              <a:tr h="370840">
                <a:tc>
                  <a:txBody>
                    <a:bodyPr/>
                    <a:lstStyle/>
                    <a:p>
                      <a:pPr algn="just" fontAlgn="t"/>
                      <a:r>
                        <a:rPr lang="fr-CA" sz="1800" u="none" strike="noStrike" dirty="0">
                          <a:effectLst/>
                          <a:latin typeface="Amatic SC" panose="020B0604020202020204" charset="-79"/>
                          <a:cs typeface="Amatic SC" panose="020B0604020202020204" charset="-79"/>
                        </a:rPr>
                        <a:t>Je dirais que de participer à ce projet m’a permis de me sentir plus outillés à intervenir si quelqu’un que je connais faisait face à une situation de violence sexuelle dans ses relations intimes.</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4,08</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3872074571"/>
                  </a:ext>
                </a:extLst>
              </a:tr>
              <a:tr h="370840">
                <a:tc>
                  <a:txBody>
                    <a:bodyPr/>
                    <a:lstStyle/>
                    <a:p>
                      <a:pPr algn="just" fontAlgn="t"/>
                      <a:r>
                        <a:rPr lang="fr-CA" sz="1800" u="none" strike="noStrike" dirty="0">
                          <a:effectLst/>
                          <a:latin typeface="Amatic SC" panose="020B0604020202020204" charset="-79"/>
                          <a:cs typeface="Amatic SC" panose="020B0604020202020204" charset="-79"/>
                        </a:rPr>
                        <a:t>Je dirais que de participer à ce projet m’a permis d’apprendre de nouvelles choses au sujet de la violence sexuelle dans les relations intimes.</a:t>
                      </a:r>
                      <a:endParaRPr lang="fr-CA" sz="1800" b="0" i="0" u="none" strike="noStrike" dirty="0">
                        <a:solidFill>
                          <a:srgbClr val="000000"/>
                        </a:solidFill>
                        <a:effectLst/>
                        <a:latin typeface="Amatic SC" panose="020B0604020202020204" charset="-79"/>
                        <a:cs typeface="Amatic SC" panose="020B0604020202020204" charset="-79"/>
                      </a:endParaRPr>
                    </a:p>
                  </a:txBody>
                  <a:tcPr marL="9525" marR="9525" marT="9525" marB="0"/>
                </a:tc>
                <a:tc>
                  <a:txBody>
                    <a:bodyPr/>
                    <a:lstStyle/>
                    <a:p>
                      <a:pPr algn="ctr" fontAlgn="b"/>
                      <a:r>
                        <a:rPr lang="fr-CA" sz="1800" u="none" strike="noStrike" dirty="0">
                          <a:effectLst/>
                          <a:latin typeface="Amatic SC" panose="020B0604020202020204" charset="-79"/>
                          <a:cs typeface="Amatic SC" panose="020B0604020202020204" charset="-79"/>
                        </a:rPr>
                        <a:t>3,92</a:t>
                      </a:r>
                      <a:endParaRPr lang="fr-CA" sz="1800" b="0" i="0" u="none" strike="noStrike" dirty="0">
                        <a:solidFill>
                          <a:schemeClr val="tx1"/>
                        </a:solidFill>
                        <a:effectLst/>
                        <a:latin typeface="Amatic SC" panose="020B0604020202020204" charset="-79"/>
                        <a:cs typeface="Amatic SC" panose="020B0604020202020204" charset="-79"/>
                      </a:endParaRPr>
                    </a:p>
                  </a:txBody>
                  <a:tcPr marL="9525" marR="9525" marT="9525" marB="0" anchor="b"/>
                </a:tc>
                <a:extLst>
                  <a:ext uri="{0D108BD9-81ED-4DB2-BD59-A6C34878D82A}">
                    <a16:rowId xmlns:a16="http://schemas.microsoft.com/office/drawing/2014/main" val="3577166875"/>
                  </a:ext>
                </a:extLst>
              </a:tr>
            </a:tbl>
          </a:graphicData>
        </a:graphic>
      </p:graphicFrame>
      <p:sp>
        <p:nvSpPr>
          <p:cNvPr id="4" name="Rectangle 3"/>
          <p:cNvSpPr/>
          <p:nvPr/>
        </p:nvSpPr>
        <p:spPr>
          <a:xfrm>
            <a:off x="3062293" y="387692"/>
            <a:ext cx="3902030" cy="646331"/>
          </a:xfrm>
          <a:prstGeom prst="rect">
            <a:avLst/>
          </a:prstGeom>
        </p:spPr>
        <p:txBody>
          <a:bodyPr wrap="none">
            <a:spAutoFit/>
          </a:bodyPr>
          <a:lstStyle/>
          <a:p>
            <a:r>
              <a:rPr lang="fr-CA" sz="3600" dirty="0">
                <a:solidFill>
                  <a:schemeClr val="accent1">
                    <a:lumMod val="60000"/>
                    <a:lumOff val="40000"/>
                  </a:schemeClr>
                </a:solidFill>
                <a:latin typeface="Amatic SC" panose="020B0604020202020204" charset="-79"/>
                <a:cs typeface="Amatic SC" panose="020B0604020202020204" charset="-79"/>
              </a:rPr>
              <a:t>Retour sur la démarche </a:t>
            </a:r>
            <a:r>
              <a:rPr lang="en" sz="3600" dirty="0">
                <a:solidFill>
                  <a:schemeClr val="accent1">
                    <a:lumMod val="60000"/>
                    <a:lumOff val="40000"/>
                  </a:schemeClr>
                </a:solidFill>
                <a:latin typeface="Amatic SC" panose="020B0604020202020204" charset="-79"/>
                <a:cs typeface="Amatic SC" panose="020B0604020202020204" charset="-79"/>
              </a:rPr>
              <a:t>(2/2)</a:t>
            </a:r>
            <a:endParaRPr lang="fr-CA" sz="3600" dirty="0">
              <a:solidFill>
                <a:schemeClr val="accent1">
                  <a:lumMod val="60000"/>
                  <a:lumOff val="40000"/>
                </a:schemeClr>
              </a:solidFill>
              <a:latin typeface="Amatic SC" panose="020B0604020202020204" charset="-79"/>
              <a:cs typeface="Amatic SC" panose="020B0604020202020204" charset="-79"/>
            </a:endParaRPr>
          </a:p>
        </p:txBody>
      </p:sp>
      <p:sp>
        <p:nvSpPr>
          <p:cNvPr id="5" name="Rectangle 4"/>
          <p:cNvSpPr/>
          <p:nvPr/>
        </p:nvSpPr>
        <p:spPr>
          <a:xfrm>
            <a:off x="190034" y="2991643"/>
            <a:ext cx="8689271" cy="523220"/>
          </a:xfrm>
          <a:prstGeom prst="rect">
            <a:avLst/>
          </a:prstGeom>
        </p:spPr>
        <p:txBody>
          <a:bodyPr wrap="square">
            <a:spAutoFit/>
          </a:bodyPr>
          <a:lstStyle/>
          <a:p>
            <a:endParaRPr lang="fr-CA" dirty="0"/>
          </a:p>
          <a:p>
            <a:endParaRPr lang="fr-CA" dirty="0"/>
          </a:p>
        </p:txBody>
      </p:sp>
    </p:spTree>
    <p:extLst>
      <p:ext uri="{BB962C8B-B14F-4D97-AF65-F5344CB8AC3E}">
        <p14:creationId xmlns:p14="http://schemas.microsoft.com/office/powerpoint/2010/main" val="2157621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0753" y="273717"/>
            <a:ext cx="8843247" cy="3021000"/>
          </a:xfrm>
        </p:spPr>
        <p:txBody>
          <a:bodyPr/>
          <a:lstStyle/>
          <a:p>
            <a:pPr marL="88900" indent="0">
              <a:buNone/>
            </a:pPr>
            <a:r>
              <a:rPr lang="fr-CA" sz="2400" b="1" dirty="0">
                <a:latin typeface="Amatic SC" panose="020B0604020202020204" charset="-79"/>
                <a:cs typeface="Amatic SC" panose="020B0604020202020204" charset="-79"/>
              </a:rPr>
              <a:t>Ce qui a été le plus apprécié…</a:t>
            </a:r>
          </a:p>
          <a:p>
            <a:pPr marL="88900" indent="0">
              <a:buNone/>
            </a:pPr>
            <a:r>
              <a:rPr lang="fr-CA" sz="2400" dirty="0">
                <a:latin typeface="Amatic SC" panose="020B0604020202020204" charset="-79"/>
                <a:cs typeface="Amatic SC" panose="020B0604020202020204" charset="-79"/>
              </a:rPr>
              <a:t>‘’Votre travail en amont transparaît dans le résultat final. Bravo pour les concepts variés, je pense qu'il s'agit de matériel approprié pour les jeunes </a:t>
            </a:r>
          </a:p>
          <a:p>
            <a:pPr marL="139700" indent="0">
              <a:buNone/>
            </a:pPr>
            <a:r>
              <a:rPr lang="fr-CA" sz="2400" dirty="0">
                <a:latin typeface="Amatic SC" panose="020B0604020202020204" charset="-79"/>
                <a:cs typeface="Amatic SC" panose="020B0604020202020204" charset="-79"/>
              </a:rPr>
              <a:t>‘’Rencontrer de nouvelles personnes et m'investir’’</a:t>
            </a:r>
          </a:p>
          <a:p>
            <a:pPr marL="139700" indent="0">
              <a:buNone/>
            </a:pPr>
            <a:r>
              <a:rPr lang="fr-CA" sz="2400" dirty="0">
                <a:latin typeface="Amatic SC" panose="020B0604020202020204" charset="-79"/>
                <a:cs typeface="Amatic SC" panose="020B0604020202020204" charset="-79"/>
              </a:rPr>
              <a:t>‘’avoir l’occasion de discuter en groupe’’ </a:t>
            </a:r>
            <a:endParaRPr lang="fr-CA" dirty="0">
              <a:latin typeface="Amatic SC" panose="020B0604020202020204" charset="-79"/>
              <a:cs typeface="Amatic SC" panose="020B0604020202020204" charset="-79"/>
            </a:endParaRPr>
          </a:p>
          <a:p>
            <a:pPr marL="88900" indent="0">
              <a:buNone/>
            </a:pPr>
            <a:r>
              <a:rPr lang="fr-CA" sz="2400" b="1" dirty="0">
                <a:latin typeface="Amatic SC" panose="020B0604020202020204" charset="-79"/>
                <a:cs typeface="Amatic SC" panose="020B0604020202020204" charset="-79"/>
              </a:rPr>
              <a:t>Ce qui pourrait être amélioré… </a:t>
            </a:r>
          </a:p>
          <a:p>
            <a:pPr marL="88900" indent="0">
              <a:buNone/>
            </a:pPr>
            <a:r>
              <a:rPr lang="fr-CA" sz="2400" dirty="0">
                <a:latin typeface="Amatic SC" panose="020B0604020202020204" charset="-79"/>
                <a:cs typeface="Amatic SC" panose="020B0604020202020204" charset="-79"/>
              </a:rPr>
              <a:t>‘’Rencontres plus rapprochées’’</a:t>
            </a:r>
          </a:p>
          <a:p>
            <a:pPr marL="88900" indent="0">
              <a:buNone/>
            </a:pPr>
            <a:r>
              <a:rPr lang="fr-CA" sz="2400" b="1" dirty="0">
                <a:latin typeface="Amatic SC" panose="020B0604020202020204" charset="-79"/>
                <a:cs typeface="Amatic SC" panose="020B0604020202020204" charset="-79"/>
              </a:rPr>
              <a:t>Commentaires généraux …</a:t>
            </a:r>
          </a:p>
          <a:p>
            <a:pPr marL="88900" indent="0">
              <a:buNone/>
            </a:pPr>
            <a:r>
              <a:rPr lang="fr-CA" sz="2400" dirty="0">
                <a:latin typeface="Amatic SC" panose="020B0604020202020204" charset="-79"/>
                <a:cs typeface="Amatic SC" panose="020B0604020202020204" charset="-79"/>
              </a:rPr>
              <a:t>‘’J'ai mis de moins bonnes notes Parce que j'étais déjà informé et non parce que les vidéo ne donnaient pas de bonnes information ’’</a:t>
            </a:r>
          </a:p>
        </p:txBody>
      </p:sp>
    </p:spTree>
    <p:extLst>
      <p:ext uri="{BB962C8B-B14F-4D97-AF65-F5344CB8AC3E}">
        <p14:creationId xmlns:p14="http://schemas.microsoft.com/office/powerpoint/2010/main" val="239981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0300" y="-154972"/>
            <a:ext cx="7363500" cy="857400"/>
          </a:xfrm>
        </p:spPr>
        <p:txBody>
          <a:bodyPr/>
          <a:lstStyle/>
          <a:p>
            <a:r>
              <a:rPr lang="fr-CA" dirty="0"/>
              <a:t>Pourquoi mobiliser une démarche AVEC, Par et pour ? </a:t>
            </a:r>
          </a:p>
        </p:txBody>
      </p:sp>
      <p:sp>
        <p:nvSpPr>
          <p:cNvPr id="3" name="Espace réservé du texte 2"/>
          <p:cNvSpPr>
            <a:spLocks noGrp="1"/>
          </p:cNvSpPr>
          <p:nvPr>
            <p:ph type="body" idx="1"/>
          </p:nvPr>
        </p:nvSpPr>
        <p:spPr/>
        <p:txBody>
          <a:bodyPr/>
          <a:lstStyle/>
          <a:p>
            <a:endParaRPr lang="fr-CA"/>
          </a:p>
        </p:txBody>
      </p:sp>
      <p:graphicFrame>
        <p:nvGraphicFramePr>
          <p:cNvPr id="4" name="Diagramme 3"/>
          <p:cNvGraphicFramePr/>
          <p:nvPr>
            <p:extLst>
              <p:ext uri="{D42A27DB-BD31-4B8C-83A1-F6EECF244321}">
                <p14:modId xmlns:p14="http://schemas.microsoft.com/office/powerpoint/2010/main" val="3738761383"/>
              </p:ext>
            </p:extLst>
          </p:nvPr>
        </p:nvGraphicFramePr>
        <p:xfrm>
          <a:off x="673731" y="702428"/>
          <a:ext cx="80491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84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dirty="0"/>
          </a:p>
        </p:txBody>
      </p:sp>
      <p:sp>
        <p:nvSpPr>
          <p:cNvPr id="289" name="Google Shape;289;p35"/>
          <p:cNvSpPr txBox="1">
            <a:spLocks noGrp="1"/>
          </p:cNvSpPr>
          <p:nvPr>
            <p:ph type="ctrTitle" idx="4294967295"/>
          </p:nvPr>
        </p:nvSpPr>
        <p:spPr>
          <a:xfrm>
            <a:off x="1275150" y="2432850"/>
            <a:ext cx="6593700" cy="74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solidFill>
                  <a:srgbClr val="C3CED9"/>
                </a:solidFill>
              </a:rPr>
              <a:t>Merci !</a:t>
            </a:r>
            <a:endParaRPr sz="3600" dirty="0">
              <a:solidFill>
                <a:srgbClr val="C3CED9"/>
              </a:solidFill>
            </a:endParaRPr>
          </a:p>
        </p:txBody>
      </p:sp>
      <p:sp>
        <p:nvSpPr>
          <p:cNvPr id="290" name="Google Shape;290;p35"/>
          <p:cNvSpPr txBox="1">
            <a:spLocks noGrp="1"/>
          </p:cNvSpPr>
          <p:nvPr>
            <p:ph type="subTitle" idx="4294967295"/>
          </p:nvPr>
        </p:nvSpPr>
        <p:spPr>
          <a:xfrm>
            <a:off x="138223" y="2921726"/>
            <a:ext cx="8729330" cy="1380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fr-CA" b="1" dirty="0"/>
              <a:t>Questions ? </a:t>
            </a:r>
            <a:endParaRPr b="1" dirty="0"/>
          </a:p>
          <a:p>
            <a:pPr marL="0" lvl="0" indent="0" algn="ctr" rtl="0">
              <a:spcBef>
                <a:spcPts val="600"/>
              </a:spcBef>
              <a:spcAft>
                <a:spcPts val="0"/>
              </a:spcAft>
              <a:buClr>
                <a:schemeClr val="dk1"/>
              </a:buClr>
              <a:buSzPts val="1100"/>
              <a:buFont typeface="Arial"/>
              <a:buNone/>
            </a:pPr>
            <a:r>
              <a:rPr lang="en" dirty="0"/>
              <a:t>Mylène Fernet : </a:t>
            </a:r>
            <a:r>
              <a:rPr lang="en" dirty="0">
                <a:hlinkClick r:id="rId3"/>
              </a:rPr>
              <a:t>fernet.mylene@uqam.ca</a:t>
            </a:r>
            <a:endParaRPr lang="en" dirty="0"/>
          </a:p>
          <a:p>
            <a:pPr marL="0" lvl="0" indent="0" algn="ctr" rtl="0">
              <a:spcBef>
                <a:spcPts val="600"/>
              </a:spcBef>
              <a:spcAft>
                <a:spcPts val="0"/>
              </a:spcAft>
              <a:buClr>
                <a:schemeClr val="dk1"/>
              </a:buClr>
              <a:buSzPts val="1100"/>
              <a:buFont typeface="Arial"/>
              <a:buNone/>
            </a:pPr>
            <a:r>
              <a:rPr lang="en" dirty="0"/>
              <a:t>Page Facebook: </a:t>
            </a:r>
            <a:r>
              <a:rPr lang="en" dirty="0">
                <a:hlinkClick r:id="rId4"/>
              </a:rPr>
              <a:t>Laboratoire d’études sur la violence et la sexualité</a:t>
            </a:r>
            <a:endParaRPr lang="en" dirty="0"/>
          </a:p>
          <a:p>
            <a:pPr marL="0" indent="0" algn="ctr">
              <a:buClr>
                <a:schemeClr val="dk1"/>
              </a:buClr>
              <a:buSzPts val="1100"/>
              <a:buNone/>
            </a:pPr>
            <a:r>
              <a:rPr lang="en" dirty="0"/>
              <a:t>Youtube: </a:t>
            </a:r>
            <a:r>
              <a:rPr lang="en" dirty="0">
                <a:hlinkClick r:id="rId5"/>
              </a:rPr>
              <a:t>Laboratoire d’études sur la violence et la sexualité</a:t>
            </a:r>
            <a:endParaRPr lang="en" dirty="0"/>
          </a:p>
          <a:p>
            <a:pPr marL="0" lvl="0" indent="0" algn="ctr" rtl="0">
              <a:spcBef>
                <a:spcPts val="600"/>
              </a:spcBef>
              <a:spcAft>
                <a:spcPts val="0"/>
              </a:spcAft>
              <a:buClr>
                <a:schemeClr val="dk1"/>
              </a:buClr>
              <a:buSzPts val="1100"/>
              <a:buFont typeface="Arial"/>
              <a:buNone/>
            </a:pPr>
            <a:endParaRPr dirty="0"/>
          </a:p>
        </p:txBody>
      </p:sp>
      <p:sp>
        <p:nvSpPr>
          <p:cNvPr id="291" name="Google Shape;291;p35"/>
          <p:cNvSpPr/>
          <p:nvPr/>
        </p:nvSpPr>
        <p:spPr>
          <a:xfrm>
            <a:off x="3759751" y="879350"/>
            <a:ext cx="1624516" cy="1496748"/>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C3C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1210" y="42648"/>
            <a:ext cx="7363500" cy="857400"/>
          </a:xfrm>
        </p:spPr>
        <p:txBody>
          <a:bodyPr/>
          <a:lstStyle/>
          <a:p>
            <a:r>
              <a:rPr lang="fr-CA" sz="3200" dirty="0"/>
              <a:t>Contexte</a:t>
            </a:r>
          </a:p>
        </p:txBody>
      </p:sp>
      <p:sp>
        <p:nvSpPr>
          <p:cNvPr id="3" name="Espace réservé du texte 2"/>
          <p:cNvSpPr>
            <a:spLocks noGrp="1"/>
          </p:cNvSpPr>
          <p:nvPr>
            <p:ph type="body" idx="1"/>
          </p:nvPr>
        </p:nvSpPr>
        <p:spPr>
          <a:xfrm>
            <a:off x="259060" y="817498"/>
            <a:ext cx="8345190" cy="3021000"/>
          </a:xfrm>
        </p:spPr>
        <p:txBody>
          <a:bodyPr/>
          <a:lstStyle/>
          <a:p>
            <a:pPr algn="just"/>
            <a:r>
              <a:rPr lang="en-US" sz="1800" dirty="0">
                <a:latin typeface="Amatic SC" panose="020B0604020202020204" charset="-79"/>
                <a:cs typeface="Amatic SC" panose="020B0604020202020204" charset="-79"/>
              </a:rPr>
              <a:t>LEs </a:t>
            </a:r>
            <a:r>
              <a:rPr lang="en-US" sz="1800" dirty="0" err="1">
                <a:latin typeface="Amatic SC" panose="020B0604020202020204" charset="-79"/>
                <a:cs typeface="Amatic SC" panose="020B0604020202020204" charset="-79"/>
              </a:rPr>
              <a:t>violences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sexuelles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dans</a:t>
            </a:r>
            <a:r>
              <a:rPr lang="en-US" sz="1800" dirty="0">
                <a:latin typeface="Amatic SC" panose="020B0604020202020204" charset="-79"/>
                <a:cs typeface="Amatic SC" panose="020B0604020202020204" charset="-79"/>
              </a:rPr>
              <a:t> les relations </a:t>
            </a:r>
            <a:r>
              <a:rPr lang="en-US" sz="1800" dirty="0" err="1">
                <a:latin typeface="Amatic SC" panose="020B0604020202020204" charset="-79"/>
                <a:cs typeface="Amatic SC" panose="020B0604020202020204" charset="-79"/>
              </a:rPr>
              <a:t>intimes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sont</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associés</a:t>
            </a:r>
            <a:r>
              <a:rPr lang="en-US" sz="1800" dirty="0">
                <a:latin typeface="Amatic SC" panose="020B0604020202020204" charset="-79"/>
                <a:cs typeface="Amatic SC" panose="020B0604020202020204" charset="-79"/>
              </a:rPr>
              <a:t> à des </a:t>
            </a:r>
            <a:r>
              <a:rPr lang="en-US" sz="1800" dirty="0" err="1">
                <a:latin typeface="Amatic SC" panose="020B0604020202020204" charset="-79"/>
                <a:cs typeface="Amatic SC" panose="020B0604020202020204" charset="-79"/>
              </a:rPr>
              <a:t>effets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délétères</a:t>
            </a:r>
            <a:r>
              <a:rPr lang="en-US" sz="1800" dirty="0">
                <a:latin typeface="Amatic SC" panose="020B0604020202020204" charset="-79"/>
                <a:cs typeface="Amatic SC" panose="020B0604020202020204" charset="-79"/>
              </a:rPr>
              <a:t> sur la santé physique, </a:t>
            </a:r>
            <a:r>
              <a:rPr lang="en-US" sz="1800" dirty="0" err="1">
                <a:latin typeface="Amatic SC" panose="020B0604020202020204" charset="-79"/>
                <a:cs typeface="Amatic SC" panose="020B0604020202020204" charset="-79"/>
              </a:rPr>
              <a:t>psychologique</a:t>
            </a:r>
            <a:r>
              <a:rPr lang="en-US" sz="1800" dirty="0">
                <a:latin typeface="Amatic SC" panose="020B0604020202020204" charset="-79"/>
                <a:cs typeface="Amatic SC" panose="020B0604020202020204" charset="-79"/>
              </a:rPr>
              <a:t> et </a:t>
            </a:r>
            <a:r>
              <a:rPr lang="en-US" sz="1800" dirty="0" err="1">
                <a:latin typeface="Amatic SC" panose="020B0604020202020204" charset="-79"/>
                <a:cs typeface="Amatic SC" panose="020B0604020202020204" charset="-79"/>
              </a:rPr>
              <a:t>sexuelle</a:t>
            </a:r>
            <a:r>
              <a:rPr lang="en-US" sz="1800" dirty="0">
                <a:latin typeface="Amatic SC" panose="020B0604020202020204" charset="-79"/>
                <a:cs typeface="Amatic SC" panose="020B0604020202020204" charset="-79"/>
              </a:rPr>
              <a:t> </a:t>
            </a:r>
            <a:r>
              <a:rPr lang="en-US" sz="1200" dirty="0">
                <a:latin typeface="Amatic SC" panose="020B0604020202020204" charset="-79"/>
                <a:cs typeface="Amatic SC" panose="020B0604020202020204" charset="-79"/>
              </a:rPr>
              <a:t>(Devries et al., 2013, </a:t>
            </a:r>
            <a:r>
              <a:rPr lang="en-US" sz="1200" dirty="0" err="1">
                <a:latin typeface="Amatic SC" panose="020B0604020202020204" charset="-79"/>
                <a:cs typeface="Amatic SC" panose="020B0604020202020204" charset="-79"/>
              </a:rPr>
              <a:t>Shorey</a:t>
            </a:r>
            <a:r>
              <a:rPr lang="en-US" sz="1200" dirty="0">
                <a:latin typeface="Amatic SC" panose="020B0604020202020204" charset="-79"/>
                <a:cs typeface="Amatic SC" panose="020B0604020202020204" charset="-79"/>
              </a:rPr>
              <a:t>, Stuart, &amp; Cornelius, 2011).</a:t>
            </a:r>
          </a:p>
          <a:p>
            <a:pPr algn="just"/>
            <a:r>
              <a:rPr lang="fr-CA" sz="1800" dirty="0">
                <a:latin typeface="Amatic SC" panose="020B0604020202020204" charset="-79"/>
                <a:cs typeface="Amatic SC" panose="020B0604020202020204" charset="-79"/>
              </a:rPr>
              <a:t>Les filles rapportent Avoir vécu davantage de violence sexuelle que les garçons; la disparité de genre est la plus importante (20,3% des filles vs. 5,7% des garçons) </a:t>
            </a:r>
            <a:r>
              <a:rPr lang="fr-CA" sz="1200" dirty="0">
                <a:latin typeface="Amatic SC" panose="020B0604020202020204" charset="-79"/>
                <a:cs typeface="Amatic SC" panose="020B0604020202020204" charset="-79"/>
              </a:rPr>
              <a:t>(Hébert, Blais, &amp; Lavoie, 2017).</a:t>
            </a:r>
            <a:endParaRPr lang="en-US" sz="1800" dirty="0">
              <a:latin typeface="Amatic SC" panose="020B0604020202020204" charset="-79"/>
              <a:cs typeface="Amatic SC" panose="020B0604020202020204" charset="-79"/>
            </a:endParaRPr>
          </a:p>
          <a:p>
            <a:pPr algn="just"/>
            <a:r>
              <a:rPr lang="en-US" sz="1800" dirty="0">
                <a:latin typeface="Amatic SC" panose="020B0604020202020204" charset="-79"/>
                <a:cs typeface="Amatic SC" panose="020B0604020202020204" charset="-79"/>
              </a:rPr>
              <a:t>Les </a:t>
            </a:r>
            <a:r>
              <a:rPr lang="en-US" sz="1800" dirty="0" err="1">
                <a:latin typeface="Amatic SC" panose="020B0604020202020204" charset="-79"/>
                <a:cs typeface="Amatic SC" panose="020B0604020202020204" charset="-79"/>
              </a:rPr>
              <a:t>violences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sexuelles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sont</a:t>
            </a:r>
            <a:r>
              <a:rPr lang="en-US" sz="1800" dirty="0">
                <a:latin typeface="Amatic SC" panose="020B0604020202020204" charset="-79"/>
                <a:cs typeface="Amatic SC" panose="020B0604020202020204" charset="-79"/>
              </a:rPr>
              <a:t> Les </a:t>
            </a:r>
            <a:r>
              <a:rPr lang="en-US" sz="1800" dirty="0" err="1">
                <a:latin typeface="Amatic SC" panose="020B0604020202020204" charset="-79"/>
                <a:cs typeface="Amatic SC" panose="020B0604020202020204" charset="-79"/>
              </a:rPr>
              <a:t>moins</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étudiées</a:t>
            </a:r>
            <a:r>
              <a:rPr lang="en-US" sz="1800" dirty="0">
                <a:latin typeface="Amatic SC" panose="020B0604020202020204" charset="-79"/>
                <a:cs typeface="Amatic SC" panose="020B0604020202020204" charset="-79"/>
              </a:rPr>
              <a:t> et </a:t>
            </a:r>
            <a:r>
              <a:rPr lang="en-US" sz="1800" dirty="0" err="1">
                <a:latin typeface="Amatic SC" panose="020B0604020202020204" charset="-79"/>
                <a:cs typeface="Amatic SC" panose="020B0604020202020204" charset="-79"/>
              </a:rPr>
              <a:t>sont</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rarement</a:t>
            </a:r>
            <a:r>
              <a:rPr lang="en-US" sz="1800" dirty="0">
                <a:latin typeface="Amatic SC" panose="020B0604020202020204" charset="-79"/>
                <a:cs typeface="Amatic SC" panose="020B0604020202020204" charset="-79"/>
              </a:rPr>
              <a:t> </a:t>
            </a:r>
            <a:r>
              <a:rPr lang="en-US" sz="1800" dirty="0" err="1">
                <a:latin typeface="Amatic SC" panose="020B0604020202020204" charset="-79"/>
                <a:cs typeface="Amatic SC" panose="020B0604020202020204" charset="-79"/>
              </a:rPr>
              <a:t>considérées</a:t>
            </a:r>
            <a:r>
              <a:rPr lang="en-US" sz="1800" dirty="0">
                <a:latin typeface="Amatic SC" panose="020B0604020202020204" charset="-79"/>
                <a:cs typeface="Amatic SC" panose="020B0604020202020204" charset="-79"/>
              </a:rPr>
              <a:t> par les </a:t>
            </a:r>
            <a:r>
              <a:rPr lang="en-US" sz="1800" dirty="0" err="1">
                <a:latin typeface="Amatic SC" panose="020B0604020202020204" charset="-79"/>
                <a:cs typeface="Amatic SC" panose="020B0604020202020204" charset="-79"/>
              </a:rPr>
              <a:t>programmes</a:t>
            </a:r>
            <a:r>
              <a:rPr lang="en-US" sz="1800" dirty="0">
                <a:latin typeface="Amatic SC" panose="020B0604020202020204" charset="-79"/>
                <a:cs typeface="Amatic SC" panose="020B0604020202020204" charset="-79"/>
              </a:rPr>
              <a:t> de </a:t>
            </a:r>
            <a:r>
              <a:rPr lang="en-US" sz="1800" dirty="0" err="1">
                <a:latin typeface="Amatic SC" panose="020B0604020202020204" charset="-79"/>
                <a:cs typeface="Amatic SC" panose="020B0604020202020204" charset="-79"/>
              </a:rPr>
              <a:t>prévention</a:t>
            </a:r>
            <a:r>
              <a:rPr lang="en-US" sz="1800" dirty="0">
                <a:latin typeface="Amatic SC" panose="020B0604020202020204" charset="-79"/>
                <a:cs typeface="Amatic SC" panose="020B0604020202020204" charset="-79"/>
              </a:rPr>
              <a:t> </a:t>
            </a:r>
            <a:r>
              <a:rPr lang="en-US" sz="1200" dirty="0">
                <a:latin typeface="Amatic SC" panose="020B0604020202020204" charset="-79"/>
                <a:cs typeface="Amatic SC" panose="020B0604020202020204" charset="-79"/>
              </a:rPr>
              <a:t>(Bagwell-Gray et al., 2015; Hamby &amp; Turner, 2013; Logan, Walker, &amp; Cole, 2013; Ybarra et al., 2016).</a:t>
            </a:r>
            <a:endParaRPr lang="en-US" sz="1800" dirty="0">
              <a:latin typeface="Amatic SC" panose="020B0604020202020204" charset="-79"/>
              <a:cs typeface="Amatic SC" panose="020B0604020202020204" charset="-79"/>
            </a:endParaRPr>
          </a:p>
          <a:p>
            <a:pPr algn="just"/>
            <a:r>
              <a:rPr lang="fr-CA" sz="1800" dirty="0">
                <a:latin typeface="Amatic SC" panose="020B0604020202020204" charset="-79"/>
                <a:cs typeface="Amatic SC" panose="020B0604020202020204" charset="-79"/>
              </a:rPr>
              <a:t>Le point de vue des jeunes est rarement pris en considération en matière de la prévention de la VRA (Adam &amp; Williams, 2011) et les intervenants scolaires prennent généralement l’initiative des thèmes abordés </a:t>
            </a:r>
            <a:r>
              <a:rPr lang="fr-CA" sz="1200" dirty="0">
                <a:latin typeface="Amatic SC" panose="020B0604020202020204" charset="-79"/>
                <a:cs typeface="Amatic SC" panose="020B0604020202020204" charset="-79"/>
              </a:rPr>
              <a:t>(Hays et al., 2012).</a:t>
            </a:r>
            <a:endParaRPr lang="en-US" sz="1200" dirty="0">
              <a:latin typeface="Amatic SC" panose="020B0604020202020204" charset="-79"/>
              <a:cs typeface="Amatic SC" panose="020B0604020202020204" charset="-79"/>
            </a:endParaRPr>
          </a:p>
          <a:p>
            <a:pPr algn="just"/>
            <a:endParaRPr lang="en-US" sz="1200" dirty="0">
              <a:solidFill>
                <a:schemeClr val="tx1"/>
              </a:solidFill>
            </a:endParaRPr>
          </a:p>
          <a:p>
            <a:pPr algn="just"/>
            <a:endParaRPr lang="en-US" sz="1200" dirty="0">
              <a:solidFill>
                <a:schemeClr val="tx1"/>
              </a:solidFill>
            </a:endParaRPr>
          </a:p>
          <a:p>
            <a:endParaRPr lang="fr-CA" dirty="0"/>
          </a:p>
        </p:txBody>
      </p:sp>
      <p:sp>
        <p:nvSpPr>
          <p:cNvPr id="4" name="Espace réservé du numéro de diapositive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2</a:t>
            </a:fld>
            <a:endParaRPr lang="fr-CA" dirty="0"/>
          </a:p>
        </p:txBody>
      </p:sp>
      <p:sp>
        <p:nvSpPr>
          <p:cNvPr id="5" name="Rectangle 4"/>
          <p:cNvSpPr/>
          <p:nvPr/>
        </p:nvSpPr>
        <p:spPr>
          <a:xfrm>
            <a:off x="736600" y="3582494"/>
            <a:ext cx="8039100" cy="646331"/>
          </a:xfrm>
          <a:prstGeom prst="rect">
            <a:avLst/>
          </a:prstGeom>
        </p:spPr>
        <p:txBody>
          <a:bodyPr wrap="square">
            <a:spAutoFit/>
          </a:bodyPr>
          <a:lstStyle/>
          <a:p>
            <a:pPr marL="88900" indent="0" algn="ctr">
              <a:buNone/>
            </a:pPr>
            <a:r>
              <a:rPr lang="fr-CA" sz="1800" b="1" dirty="0">
                <a:solidFill>
                  <a:schemeClr val="accent1"/>
                </a:solidFill>
                <a:latin typeface="Amatic SC" panose="020B0604020202020204" charset="-79"/>
                <a:cs typeface="Amatic SC" panose="020B0604020202020204" charset="-79"/>
              </a:rPr>
              <a:t>Pour des outils adaptés aux clientèles ciblées, il est primordial d’inclure les principaux intéressés dans les prises de décisions qui les concernent </a:t>
            </a:r>
            <a:r>
              <a:rPr lang="fr-CA" sz="1100" b="1" dirty="0">
                <a:solidFill>
                  <a:schemeClr val="accent1">
                    <a:lumMod val="60000"/>
                    <a:lumOff val="40000"/>
                  </a:schemeClr>
                </a:solidFill>
                <a:latin typeface="Amatic SC" panose="020B0604020202020204" charset="-79"/>
                <a:cs typeface="Amatic SC" panose="020B0604020202020204" charset="-79"/>
              </a:rPr>
              <a:t> </a:t>
            </a:r>
            <a:r>
              <a:rPr lang="fr-CA" sz="1000" dirty="0">
                <a:latin typeface="Amatic SC" panose="020B0604020202020204" charset="-79"/>
                <a:cs typeface="Amatic SC" panose="020B0604020202020204" charset="-79"/>
              </a:rPr>
              <a:t>(</a:t>
            </a:r>
            <a:r>
              <a:rPr lang="fr-CA" sz="1000" dirty="0" err="1">
                <a:latin typeface="Amatic SC" panose="020B0604020202020204" charset="-79"/>
                <a:cs typeface="Amatic SC" panose="020B0604020202020204" charset="-79"/>
              </a:rPr>
              <a:t>Batholomew</a:t>
            </a:r>
            <a:r>
              <a:rPr lang="fr-CA" sz="1000" dirty="0">
                <a:latin typeface="Amatic SC" panose="020B0604020202020204" charset="-79"/>
                <a:cs typeface="Amatic SC" panose="020B0604020202020204" charset="-79"/>
              </a:rPr>
              <a:t> et al., 2011).</a:t>
            </a:r>
          </a:p>
        </p:txBody>
      </p:sp>
    </p:spTree>
    <p:extLst>
      <p:ext uri="{BB962C8B-B14F-4D97-AF65-F5344CB8AC3E}">
        <p14:creationId xmlns:p14="http://schemas.microsoft.com/office/powerpoint/2010/main" val="11032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508" y="247450"/>
            <a:ext cx="7363500" cy="857400"/>
          </a:xfrm>
        </p:spPr>
        <p:txBody>
          <a:bodyPr/>
          <a:lstStyle/>
          <a:p>
            <a:r>
              <a:rPr lang="en" sz="3600" dirty="0"/>
              <a:t>Objectifs</a:t>
            </a:r>
            <a:endParaRPr lang="fr-CA" sz="4400" dirty="0"/>
          </a:p>
        </p:txBody>
      </p:sp>
      <p:sp>
        <p:nvSpPr>
          <p:cNvPr id="3" name="Espace réservé du texte 2"/>
          <p:cNvSpPr>
            <a:spLocks noGrp="1"/>
          </p:cNvSpPr>
          <p:nvPr>
            <p:ph type="body" idx="1"/>
          </p:nvPr>
        </p:nvSpPr>
        <p:spPr>
          <a:xfrm>
            <a:off x="890250" y="1395012"/>
            <a:ext cx="7363500" cy="2730837"/>
          </a:xfrm>
        </p:spPr>
        <p:txBody>
          <a:bodyPr/>
          <a:lstStyle/>
          <a:p>
            <a:pPr marL="546100" indent="-457200">
              <a:buAutoNum type="arabicParenR"/>
            </a:pPr>
            <a:r>
              <a:rPr lang="fr-CA" sz="2400" dirty="0">
                <a:latin typeface="Amatic SC" panose="020B0604020202020204" charset="-79"/>
                <a:cs typeface="Amatic SC" panose="020B0604020202020204" charset="-79"/>
              </a:rPr>
              <a:t>sensibiliser aux différentes manifestations de violence sexuelle;</a:t>
            </a:r>
          </a:p>
          <a:p>
            <a:pPr marL="546100" indent="-457200">
              <a:buAutoNum type="arabicParenR"/>
            </a:pPr>
            <a:r>
              <a:rPr lang="fr-CA" sz="2400" dirty="0">
                <a:latin typeface="Amatic SC" panose="020B0604020202020204" charset="-79"/>
                <a:cs typeface="Amatic SC" panose="020B0604020202020204" charset="-79"/>
              </a:rPr>
              <a:t>informer sur le consentement sexuel valide en contexte de relations intimes ou sexuelles;</a:t>
            </a:r>
          </a:p>
          <a:p>
            <a:pPr marL="546100" indent="-457200">
              <a:buAutoNum type="arabicParenR"/>
            </a:pPr>
            <a:r>
              <a:rPr lang="fr-CA" sz="2400" dirty="0">
                <a:latin typeface="Amatic SC" panose="020B0604020202020204" charset="-79"/>
                <a:cs typeface="Amatic SC" panose="020B0604020202020204" charset="-79"/>
              </a:rPr>
              <a:t>défaire certaines idées préconçues entourant la sexualité; </a:t>
            </a:r>
          </a:p>
          <a:p>
            <a:pPr marL="546100" indent="-457200">
              <a:buAutoNum type="arabicParenR"/>
            </a:pPr>
            <a:r>
              <a:rPr lang="fr-CA" sz="2400" dirty="0">
                <a:latin typeface="Amatic SC" panose="020B0604020202020204" charset="-79"/>
                <a:cs typeface="Amatic SC" panose="020B0604020202020204" charset="-79"/>
              </a:rPr>
              <a:t>mobiliser les adolescents dans une initiative de prévention des violences sexuelles afin qu'ils deviennent des leaders auprès de leurs pairs. </a:t>
            </a:r>
          </a:p>
          <a:p>
            <a:endParaRPr lang="fr-CA" sz="2400" dirty="0">
              <a:latin typeface="Amatic SC" panose="020B0604020202020204" charset="-79"/>
              <a:cs typeface="Amatic SC" panose="020B0604020202020204" charset="-79"/>
            </a:endParaRPr>
          </a:p>
        </p:txBody>
      </p:sp>
      <p:sp>
        <p:nvSpPr>
          <p:cNvPr id="4" name="Espace réservé du numéro de diapositive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fr-CA" smtClean="0"/>
              <a:t>3</a:t>
            </a:fld>
            <a:endParaRPr lang="fr-CA"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422" y="247450"/>
            <a:ext cx="1750538" cy="1467050"/>
          </a:xfrm>
          <a:prstGeom prst="rect">
            <a:avLst/>
          </a:prstGeom>
        </p:spPr>
      </p:pic>
      <p:sp>
        <p:nvSpPr>
          <p:cNvPr id="6" name="ZoneTexte 5"/>
          <p:cNvSpPr txBox="1"/>
          <p:nvPr/>
        </p:nvSpPr>
        <p:spPr>
          <a:xfrm>
            <a:off x="2895563" y="4231087"/>
            <a:ext cx="4271247" cy="369332"/>
          </a:xfrm>
          <a:prstGeom prst="rect">
            <a:avLst/>
          </a:prstGeom>
          <a:noFill/>
        </p:spPr>
        <p:txBody>
          <a:bodyPr wrap="square" rtlCol="0">
            <a:spAutoFit/>
          </a:bodyPr>
          <a:lstStyle/>
          <a:p>
            <a:r>
              <a:rPr lang="fr-CA" sz="1800" b="1" dirty="0">
                <a:solidFill>
                  <a:schemeClr val="bg1">
                    <a:lumMod val="50000"/>
                  </a:schemeClr>
                </a:solidFill>
                <a:latin typeface="Amatic SC" panose="020B0604020202020204" charset="-79"/>
                <a:cs typeface="Amatic SC" panose="020B0604020202020204" charset="-79"/>
              </a:rPr>
              <a:t>Public cible: </a:t>
            </a:r>
            <a:r>
              <a:rPr lang="fr-CA" sz="1800" dirty="0">
                <a:solidFill>
                  <a:schemeClr val="bg1">
                    <a:lumMod val="50000"/>
                  </a:schemeClr>
                </a:solidFill>
                <a:latin typeface="Amatic SC" panose="020B0604020202020204" charset="-79"/>
                <a:cs typeface="Amatic SC" panose="020B0604020202020204" charset="-79"/>
              </a:rPr>
              <a:t>Jeunes </a:t>
            </a:r>
            <a:r>
              <a:rPr lang="fr-CA" sz="1800" dirty="0" err="1">
                <a:solidFill>
                  <a:schemeClr val="bg1">
                    <a:lumMod val="50000"/>
                  </a:schemeClr>
                </a:solidFill>
                <a:latin typeface="Amatic SC" panose="020B0604020202020204" charset="-79"/>
                <a:cs typeface="Amatic SC" panose="020B0604020202020204" charset="-79"/>
              </a:rPr>
              <a:t>âgé.e.s</a:t>
            </a:r>
            <a:r>
              <a:rPr lang="fr-CA" sz="1800" dirty="0">
                <a:solidFill>
                  <a:schemeClr val="bg1">
                    <a:lumMod val="50000"/>
                  </a:schemeClr>
                </a:solidFill>
                <a:latin typeface="Amatic SC" panose="020B0604020202020204" charset="-79"/>
                <a:cs typeface="Amatic SC" panose="020B0604020202020204" charset="-79"/>
              </a:rPr>
              <a:t> entre 14 et 19 ans </a:t>
            </a:r>
          </a:p>
        </p:txBody>
      </p:sp>
    </p:spTree>
    <p:extLst>
      <p:ext uri="{BB962C8B-B14F-4D97-AF65-F5344CB8AC3E}">
        <p14:creationId xmlns:p14="http://schemas.microsoft.com/office/powerpoint/2010/main" val="65934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 sz="3200" dirty="0"/>
              <a:t>Campagne socio numérique</a:t>
            </a:r>
            <a:endParaRPr sz="3200" dirty="0"/>
          </a:p>
        </p:txBody>
      </p:sp>
      <p:sp>
        <p:nvSpPr>
          <p:cNvPr id="104" name="Google Shape;104;p18"/>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3" name="ZoneTexte 2"/>
          <p:cNvSpPr txBox="1"/>
          <p:nvPr/>
        </p:nvSpPr>
        <p:spPr>
          <a:xfrm>
            <a:off x="890300" y="522307"/>
            <a:ext cx="7970520" cy="738664"/>
          </a:xfrm>
          <a:prstGeom prst="rect">
            <a:avLst/>
          </a:prstGeom>
          <a:noFill/>
        </p:spPr>
        <p:txBody>
          <a:bodyPr wrap="square" rtlCol="0">
            <a:spAutoFit/>
          </a:bodyPr>
          <a:lstStyle/>
          <a:p>
            <a:pPr marL="342900" indent="-342900">
              <a:buAutoNum type="arabicParenR"/>
            </a:pPr>
            <a:endParaRPr lang="fr-CA" dirty="0"/>
          </a:p>
          <a:p>
            <a:endParaRPr lang="fr-CA" dirty="0"/>
          </a:p>
          <a:p>
            <a:endParaRPr lang="fr-CA" dirty="0"/>
          </a:p>
        </p:txBody>
      </p:sp>
      <p:graphicFrame>
        <p:nvGraphicFramePr>
          <p:cNvPr id="4" name="Diagramme 3"/>
          <p:cNvGraphicFramePr/>
          <p:nvPr>
            <p:extLst>
              <p:ext uri="{D42A27DB-BD31-4B8C-83A1-F6EECF244321}">
                <p14:modId xmlns:p14="http://schemas.microsoft.com/office/powerpoint/2010/main" val="747522359"/>
              </p:ext>
            </p:extLst>
          </p:nvPr>
        </p:nvGraphicFramePr>
        <p:xfrm>
          <a:off x="60158" y="205975"/>
          <a:ext cx="9144000" cy="5509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7817" y="205975"/>
            <a:ext cx="2353003" cy="1971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330" y="3029673"/>
            <a:ext cx="5591639" cy="188257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860" y="205975"/>
            <a:ext cx="2240280" cy="1155700"/>
          </a:xfrm>
          <a:prstGeom prst="rect">
            <a:avLst/>
          </a:prstGeom>
        </p:spPr>
      </p:pic>
      <p:sp>
        <p:nvSpPr>
          <p:cNvPr id="2" name="Titre 1"/>
          <p:cNvSpPr>
            <a:spLocks noGrp="1"/>
          </p:cNvSpPr>
          <p:nvPr>
            <p:ph type="title"/>
          </p:nvPr>
        </p:nvSpPr>
        <p:spPr/>
        <p:txBody>
          <a:bodyPr/>
          <a:lstStyle/>
          <a:p>
            <a:pPr lvl="0"/>
            <a:r>
              <a:rPr lang="fr-CA" sz="3200" dirty="0">
                <a:latin typeface="Amatic SC" panose="020B0604020202020204" charset="-79"/>
                <a:cs typeface="Amatic SC" panose="020B0604020202020204" charset="-79"/>
              </a:rPr>
              <a:t>1. Analyse des besoins </a:t>
            </a:r>
            <a:endParaRPr lang="fr-FR" sz="3200" dirty="0">
              <a:latin typeface="Amatic SC" panose="020B0604020202020204" charset="-79"/>
              <a:cs typeface="Amatic SC" panose="020B0604020202020204" charset="-79"/>
            </a:endParaRPr>
          </a:p>
        </p:txBody>
      </p:sp>
      <p:sp>
        <p:nvSpPr>
          <p:cNvPr id="3" name="Espace réservé du texte 2"/>
          <p:cNvSpPr>
            <a:spLocks noGrp="1"/>
          </p:cNvSpPr>
          <p:nvPr>
            <p:ph type="body" idx="1"/>
          </p:nvPr>
        </p:nvSpPr>
        <p:spPr>
          <a:xfrm>
            <a:off x="298450" y="994409"/>
            <a:ext cx="8509000" cy="2145301"/>
          </a:xfrm>
        </p:spPr>
        <p:txBody>
          <a:bodyPr/>
          <a:lstStyle/>
          <a:p>
            <a:r>
              <a:rPr lang="fr-CA" sz="2000" dirty="0">
                <a:latin typeface="Amatic SC" panose="020B0604020202020204" charset="-79"/>
                <a:cs typeface="Amatic SC" panose="020B0604020202020204" charset="-79"/>
              </a:rPr>
              <a:t>Manipulation et chantage sont les formes de coercition sexuelle </a:t>
            </a:r>
            <a:r>
              <a:rPr lang="fr-CA" sz="2000" b="1" dirty="0">
                <a:latin typeface="Amatic SC" panose="020B0604020202020204" charset="-79"/>
                <a:cs typeface="Amatic SC" panose="020B0604020202020204" charset="-79"/>
              </a:rPr>
              <a:t>les plus fréquemment rapportées</a:t>
            </a:r>
            <a:r>
              <a:rPr lang="fr-CA" sz="2000" dirty="0">
                <a:latin typeface="Amatic SC" panose="020B0604020202020204" charset="-79"/>
                <a:cs typeface="Amatic SC" panose="020B0604020202020204" charset="-79"/>
              </a:rPr>
              <a:t> et sont </a:t>
            </a:r>
            <a:r>
              <a:rPr lang="fr-CA" sz="2000" b="1" dirty="0">
                <a:latin typeface="Amatic SC" panose="020B0604020202020204" charset="-79"/>
                <a:cs typeface="Amatic SC" panose="020B0604020202020204" charset="-79"/>
              </a:rPr>
              <a:t>rarement reconnues </a:t>
            </a:r>
            <a:r>
              <a:rPr lang="fr-CA" sz="2000" dirty="0">
                <a:latin typeface="Amatic SC" panose="020B0604020202020204" charset="-79"/>
                <a:cs typeface="Amatic SC" panose="020B0604020202020204" charset="-79"/>
              </a:rPr>
              <a:t>comme des manifestations de violences sexuelles </a:t>
            </a:r>
            <a:r>
              <a:rPr lang="fr-CA" sz="1200" dirty="0">
                <a:latin typeface="Amatic SC" panose="020B0604020202020204" charset="-79"/>
                <a:cs typeface="Amatic SC" panose="020B0604020202020204" charset="-79"/>
              </a:rPr>
              <a:t>(Fernet et al., soumis). </a:t>
            </a:r>
          </a:p>
          <a:p>
            <a:r>
              <a:rPr lang="fr-CA" sz="2000" dirty="0">
                <a:latin typeface="Amatic SC" panose="020B0604020202020204" charset="-79"/>
                <a:cs typeface="Amatic SC" panose="020B0604020202020204" charset="-79"/>
              </a:rPr>
              <a:t>Le </a:t>
            </a:r>
            <a:r>
              <a:rPr lang="fr-CA" sz="2000" b="1" dirty="0">
                <a:latin typeface="Amatic SC" panose="020B0604020202020204" charset="-79"/>
                <a:cs typeface="Amatic SC" panose="020B0604020202020204" charset="-79"/>
              </a:rPr>
              <a:t>consentement sexuel </a:t>
            </a:r>
            <a:r>
              <a:rPr lang="fr-CA" sz="2000" dirty="0">
                <a:latin typeface="Amatic SC" panose="020B0604020202020204" charset="-79"/>
                <a:cs typeface="Amatic SC" panose="020B0604020202020204" charset="-79"/>
              </a:rPr>
              <a:t>s’avère un </a:t>
            </a:r>
            <a:r>
              <a:rPr lang="fr-CA" sz="2000" b="1" dirty="0">
                <a:latin typeface="Amatic SC" panose="020B0604020202020204" charset="-79"/>
                <a:cs typeface="Amatic SC" panose="020B0604020202020204" charset="-79"/>
              </a:rPr>
              <a:t>concept flou </a:t>
            </a:r>
            <a:r>
              <a:rPr lang="fr-CA" sz="2000" dirty="0">
                <a:latin typeface="Amatic SC" panose="020B0604020202020204" charset="-79"/>
                <a:cs typeface="Amatic SC" panose="020B0604020202020204" charset="-79"/>
              </a:rPr>
              <a:t>pour plusieurs jeunes </a:t>
            </a:r>
            <a:r>
              <a:rPr lang="fr-CA" sz="1200" dirty="0">
                <a:latin typeface="Amatic SC" panose="020B0604020202020204" charset="-79"/>
                <a:cs typeface="Amatic SC" panose="020B0604020202020204" charset="-79"/>
              </a:rPr>
              <a:t>(Fernet et al., soumis). </a:t>
            </a:r>
          </a:p>
          <a:p>
            <a:r>
              <a:rPr lang="fr-CA" sz="2000" dirty="0">
                <a:latin typeface="Amatic SC" panose="020B0604020202020204" charset="-79"/>
                <a:cs typeface="Amatic SC" panose="020B0604020202020204" charset="-79"/>
              </a:rPr>
              <a:t>Les jeunes Entretiennent des </a:t>
            </a:r>
            <a:r>
              <a:rPr lang="fr-CA" sz="2000" b="1" dirty="0">
                <a:latin typeface="Amatic SC" panose="020B0604020202020204" charset="-79"/>
                <a:cs typeface="Amatic SC" panose="020B0604020202020204" charset="-79"/>
              </a:rPr>
              <a:t>idées préconçues </a:t>
            </a:r>
            <a:r>
              <a:rPr lang="fr-CA" sz="2000" dirty="0">
                <a:latin typeface="Amatic SC" panose="020B0604020202020204" charset="-79"/>
                <a:cs typeface="Amatic SC" panose="020B0604020202020204" charset="-79"/>
              </a:rPr>
              <a:t>ou adhèrent à certains </a:t>
            </a:r>
            <a:r>
              <a:rPr lang="fr-CA" sz="2000" b="1" dirty="0">
                <a:latin typeface="Amatic SC" panose="020B0604020202020204" charset="-79"/>
                <a:cs typeface="Amatic SC" panose="020B0604020202020204" charset="-79"/>
              </a:rPr>
              <a:t>mythes en ce qui a trait à la sexualité</a:t>
            </a:r>
            <a:r>
              <a:rPr lang="fr-CA" sz="2000" dirty="0">
                <a:latin typeface="Amatic SC" panose="020B0604020202020204" charset="-79"/>
                <a:cs typeface="Amatic SC" panose="020B0604020202020204" charset="-79"/>
              </a:rPr>
              <a:t> </a:t>
            </a:r>
            <a:r>
              <a:rPr lang="fr-CA" sz="1200" dirty="0">
                <a:latin typeface="Amatic SC" panose="020B0604020202020204" charset="-79"/>
                <a:cs typeface="Amatic SC" panose="020B0604020202020204" charset="-79"/>
              </a:rPr>
              <a:t>(Fernet et al., soumis). </a:t>
            </a:r>
          </a:p>
          <a:p>
            <a:r>
              <a:rPr lang="fr-CA" sz="2000" dirty="0">
                <a:latin typeface="Amatic SC" panose="020B0604020202020204" charset="-79"/>
                <a:cs typeface="Amatic SC" panose="020B0604020202020204" charset="-79"/>
              </a:rPr>
              <a:t>Avenue prometteuse afin de prévenir les VSRI est </a:t>
            </a:r>
            <a:r>
              <a:rPr lang="fr-CA" sz="2000" b="1" dirty="0">
                <a:latin typeface="Amatic SC" panose="020B0604020202020204" charset="-79"/>
                <a:cs typeface="Amatic SC" panose="020B0604020202020204" charset="-79"/>
              </a:rPr>
              <a:t>l'approche qui fait appel aux témoins </a:t>
            </a:r>
            <a:r>
              <a:rPr lang="fr-CA" sz="2000" dirty="0">
                <a:latin typeface="Amatic SC" panose="020B0604020202020204" charset="-79"/>
                <a:cs typeface="Amatic SC" panose="020B0604020202020204" charset="-79"/>
              </a:rPr>
              <a:t>(</a:t>
            </a:r>
            <a:r>
              <a:rPr lang="fr-CA" sz="2000" b="1" dirty="0" err="1">
                <a:latin typeface="Amatic SC" panose="020B0604020202020204" charset="-79"/>
                <a:cs typeface="Amatic SC" panose="020B0604020202020204" charset="-79"/>
              </a:rPr>
              <a:t>Bystanders</a:t>
            </a:r>
            <a:r>
              <a:rPr lang="fr-CA" sz="2000" b="1" dirty="0">
                <a:latin typeface="Amatic SC" panose="020B0604020202020204" charset="-79"/>
                <a:cs typeface="Amatic SC" panose="020B0604020202020204" charset="-79"/>
              </a:rPr>
              <a:t> </a:t>
            </a:r>
            <a:r>
              <a:rPr lang="fr-CA" sz="2000" b="1" dirty="0" err="1">
                <a:latin typeface="Amatic SC" panose="020B0604020202020204" charset="-79"/>
                <a:cs typeface="Amatic SC" panose="020B0604020202020204" charset="-79"/>
              </a:rPr>
              <a:t>Approach</a:t>
            </a:r>
            <a:r>
              <a:rPr lang="fr-CA" sz="2000" dirty="0">
                <a:latin typeface="Amatic SC" panose="020B0604020202020204" charset="-79"/>
                <a:cs typeface="Amatic SC" panose="020B0604020202020204" charset="-79"/>
              </a:rPr>
              <a:t>) </a:t>
            </a:r>
            <a:r>
              <a:rPr lang="fr-CA" sz="1200" dirty="0">
                <a:latin typeface="Amatic SC" panose="020B0604020202020204" charset="-79"/>
                <a:cs typeface="Amatic SC" panose="020B0604020202020204" charset="-79"/>
              </a:rPr>
              <a:t>(</a:t>
            </a:r>
            <a:r>
              <a:rPr lang="fr-CA" sz="1200" dirty="0" err="1">
                <a:latin typeface="Amatic SC" panose="020B0604020202020204" charset="-79"/>
                <a:cs typeface="Amatic SC" panose="020B0604020202020204" charset="-79"/>
              </a:rPr>
              <a:t>Weisz</a:t>
            </a:r>
            <a:r>
              <a:rPr lang="fr-CA" sz="1200" dirty="0">
                <a:latin typeface="Amatic SC" panose="020B0604020202020204" charset="-79"/>
                <a:cs typeface="Amatic SC" panose="020B0604020202020204" charset="-79"/>
              </a:rPr>
              <a:t> et al., 2007)</a:t>
            </a:r>
          </a:p>
          <a:p>
            <a:pPr marL="88900" indent="0">
              <a:buNone/>
            </a:pPr>
            <a:endParaRPr lang="fr-CA" sz="1200" dirty="0">
              <a:latin typeface="Amatic SC" panose="020B0604020202020204" charset="-79"/>
              <a:cs typeface="Amatic SC" panose="020B0604020202020204" charset="-79"/>
            </a:endParaRPr>
          </a:p>
        </p:txBody>
      </p:sp>
      <p:sp>
        <p:nvSpPr>
          <p:cNvPr id="8" name="Rectangle 7"/>
          <p:cNvSpPr/>
          <p:nvPr/>
        </p:nvSpPr>
        <p:spPr>
          <a:xfrm>
            <a:off x="2040752" y="4362149"/>
            <a:ext cx="234360" cy="307777"/>
          </a:xfrm>
          <a:prstGeom prst="rect">
            <a:avLst/>
          </a:prstGeom>
        </p:spPr>
        <p:txBody>
          <a:bodyPr wrap="none">
            <a:spAutoFit/>
          </a:bodyPr>
          <a:lstStyle/>
          <a:p>
            <a:r>
              <a:rPr lang="fr-CA" i="1" dirty="0"/>
              <a:t> </a:t>
            </a:r>
          </a:p>
        </p:txBody>
      </p:sp>
    </p:spTree>
    <p:extLst>
      <p:ext uri="{BB962C8B-B14F-4D97-AF65-F5344CB8AC3E}">
        <p14:creationId xmlns:p14="http://schemas.microsoft.com/office/powerpoint/2010/main" val="345011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CA" dirty="0">
                <a:latin typeface="Amatic SC" panose="020B0604020202020204" charset="-79"/>
                <a:cs typeface="Amatic SC" panose="020B0604020202020204" charset="-79"/>
              </a:rPr>
              <a:t>2. Formation d’un comité consultatif </a:t>
            </a:r>
            <a:endParaRPr lang="fr-CA" dirty="0"/>
          </a:p>
        </p:txBody>
      </p:sp>
      <p:sp>
        <p:nvSpPr>
          <p:cNvPr id="3" name="Espace réservé du texte 2"/>
          <p:cNvSpPr>
            <a:spLocks noGrp="1"/>
          </p:cNvSpPr>
          <p:nvPr>
            <p:ph type="body" idx="1"/>
          </p:nvPr>
        </p:nvSpPr>
        <p:spPr>
          <a:xfrm>
            <a:off x="890299" y="1200149"/>
            <a:ext cx="8067583" cy="3021000"/>
          </a:xfrm>
        </p:spPr>
        <p:txBody>
          <a:bodyPr/>
          <a:lstStyle/>
          <a:p>
            <a:r>
              <a:rPr lang="fr-CA" dirty="0">
                <a:latin typeface="Amatic SC" panose="020B0604020202020204" charset="-79"/>
                <a:cs typeface="Amatic SC" panose="020B0604020202020204" charset="-79"/>
              </a:rPr>
              <a:t>14 jeunes d’une école secondaire </a:t>
            </a:r>
          </a:p>
          <a:p>
            <a:r>
              <a:rPr lang="fr-CA" dirty="0">
                <a:latin typeface="Amatic SC" panose="020B0604020202020204" charset="-79"/>
                <a:cs typeface="Amatic SC" panose="020B0604020202020204" charset="-79"/>
              </a:rPr>
              <a:t>Quatre rencontres de 2h00 </a:t>
            </a:r>
          </a:p>
          <a:p>
            <a:pPr marL="88900" indent="0">
              <a:buNone/>
            </a:pPr>
            <a:r>
              <a:rPr lang="fr-CA" u="sng" dirty="0">
                <a:latin typeface="Amatic SC" panose="020B0604020202020204" charset="-79"/>
                <a:cs typeface="Amatic SC" panose="020B0604020202020204" charset="-79"/>
              </a:rPr>
              <a:t>contenus des rencontres </a:t>
            </a:r>
          </a:p>
          <a:p>
            <a:pPr marL="88900" indent="0">
              <a:buNone/>
            </a:pPr>
            <a:r>
              <a:rPr lang="fr-CA" dirty="0">
                <a:latin typeface="Amatic SC" panose="020B0604020202020204" charset="-79"/>
                <a:cs typeface="Amatic SC" panose="020B0604020202020204" charset="-79"/>
              </a:rPr>
              <a:t>1. Formation de Mise à niveau;</a:t>
            </a:r>
          </a:p>
          <a:p>
            <a:pPr marL="450850" indent="-361950">
              <a:buNone/>
            </a:pPr>
            <a:r>
              <a:rPr lang="fr-CA" dirty="0">
                <a:latin typeface="Amatic SC" panose="020B0604020202020204" charset="-79"/>
                <a:cs typeface="Amatic SC" panose="020B0604020202020204" charset="-79"/>
              </a:rPr>
              <a:t>2. Consultation quant aux messages clés, format des outils à concevoir &amp; stratégies de diffusion;</a:t>
            </a:r>
          </a:p>
          <a:p>
            <a:pPr marL="88900" indent="0">
              <a:buNone/>
            </a:pPr>
            <a:r>
              <a:rPr lang="fr-CA" dirty="0">
                <a:latin typeface="Amatic SC" panose="020B0604020202020204" charset="-79"/>
                <a:cs typeface="Amatic SC" panose="020B0604020202020204" charset="-79"/>
              </a:rPr>
              <a:t>3. Lecture et commentaires sur les scripts;</a:t>
            </a:r>
          </a:p>
          <a:p>
            <a:pPr marL="88900" indent="0">
              <a:buNone/>
            </a:pPr>
            <a:r>
              <a:rPr lang="fr-CA" dirty="0">
                <a:latin typeface="Amatic SC" panose="020B0604020202020204" charset="-79"/>
                <a:cs typeface="Amatic SC" panose="020B0604020202020204" charset="-79"/>
              </a:rPr>
              <a:t>4. Rétroactions sur les capsules vidéo et ajustements .</a:t>
            </a:r>
          </a:p>
        </p:txBody>
      </p:sp>
    </p:spTree>
    <p:extLst>
      <p:ext uri="{BB962C8B-B14F-4D97-AF65-F5344CB8AC3E}">
        <p14:creationId xmlns:p14="http://schemas.microsoft.com/office/powerpoint/2010/main" val="340999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CA" dirty="0"/>
              <a:t>3. </a:t>
            </a:r>
            <a:r>
              <a:rPr lang="fr-CA" dirty="0">
                <a:latin typeface="Amatic SC" panose="020B0604020202020204" charset="-79"/>
                <a:cs typeface="Amatic SC" panose="020B0604020202020204" charset="-79"/>
              </a:rPr>
              <a:t>Identification des messages clés + consultation auprès des jeunes</a:t>
            </a:r>
            <a:r>
              <a:rPr lang="fr-CA" dirty="0"/>
              <a:t> </a:t>
            </a:r>
          </a:p>
        </p:txBody>
      </p:sp>
      <p:graphicFrame>
        <p:nvGraphicFramePr>
          <p:cNvPr id="4" name="Tableau 3"/>
          <p:cNvGraphicFramePr>
            <a:graphicFrameLocks noGrp="1"/>
          </p:cNvGraphicFramePr>
          <p:nvPr>
            <p:extLst>
              <p:ext uri="{D42A27DB-BD31-4B8C-83A1-F6EECF244321}">
                <p14:modId xmlns:p14="http://schemas.microsoft.com/office/powerpoint/2010/main" val="32576441"/>
              </p:ext>
            </p:extLst>
          </p:nvPr>
        </p:nvGraphicFramePr>
        <p:xfrm>
          <a:off x="438148" y="1241175"/>
          <a:ext cx="8439152" cy="3662680"/>
        </p:xfrm>
        <a:graphic>
          <a:graphicData uri="http://schemas.openxmlformats.org/drawingml/2006/table">
            <a:tbl>
              <a:tblPr firstRow="1" bandRow="1">
                <a:tableStyleId>{3B4B98B0-60AC-42C2-AFA5-B58CD77FA1E5}</a:tableStyleId>
              </a:tblPr>
              <a:tblGrid>
                <a:gridCol w="2109788">
                  <a:extLst>
                    <a:ext uri="{9D8B030D-6E8A-4147-A177-3AD203B41FA5}">
                      <a16:colId xmlns:a16="http://schemas.microsoft.com/office/drawing/2014/main" val="1271544809"/>
                    </a:ext>
                  </a:extLst>
                </a:gridCol>
                <a:gridCol w="2109788">
                  <a:extLst>
                    <a:ext uri="{9D8B030D-6E8A-4147-A177-3AD203B41FA5}">
                      <a16:colId xmlns:a16="http://schemas.microsoft.com/office/drawing/2014/main" val="406384514"/>
                    </a:ext>
                  </a:extLst>
                </a:gridCol>
                <a:gridCol w="2109788">
                  <a:extLst>
                    <a:ext uri="{9D8B030D-6E8A-4147-A177-3AD203B41FA5}">
                      <a16:colId xmlns:a16="http://schemas.microsoft.com/office/drawing/2014/main" val="4028404955"/>
                    </a:ext>
                  </a:extLst>
                </a:gridCol>
                <a:gridCol w="2109788">
                  <a:extLst>
                    <a:ext uri="{9D8B030D-6E8A-4147-A177-3AD203B41FA5}">
                      <a16:colId xmlns:a16="http://schemas.microsoft.com/office/drawing/2014/main" val="2103555406"/>
                    </a:ext>
                  </a:extLst>
                </a:gridCol>
              </a:tblGrid>
              <a:tr h="370840">
                <a:tc>
                  <a:txBody>
                    <a:bodyPr/>
                    <a:lstStyle/>
                    <a:p>
                      <a:pPr algn="ctr"/>
                      <a:r>
                        <a:rPr lang="fr-CA" sz="1600" dirty="0">
                          <a:latin typeface="Amatic SC" panose="020B0604020202020204" charset="-79"/>
                          <a:cs typeface="Amatic SC" panose="020B0604020202020204" charset="-79"/>
                        </a:rPr>
                        <a:t>Manifestions</a:t>
                      </a:r>
                      <a:r>
                        <a:rPr lang="fr-CA" sz="1600" baseline="0" dirty="0">
                          <a:latin typeface="Amatic SC" panose="020B0604020202020204" charset="-79"/>
                          <a:cs typeface="Amatic SC" panose="020B0604020202020204" charset="-79"/>
                        </a:rPr>
                        <a:t> de la VSRI</a:t>
                      </a:r>
                      <a:endParaRPr lang="fr-CA" sz="1600" b="1" dirty="0">
                        <a:solidFill>
                          <a:schemeClr val="bg1">
                            <a:lumMod val="50000"/>
                          </a:schemeClr>
                        </a:solidFill>
                        <a:latin typeface="Amatic SC" panose="020B0604020202020204" charset="-79"/>
                        <a:cs typeface="Amatic SC" panose="020B0604020202020204" charset="-79"/>
                      </a:endParaRPr>
                    </a:p>
                  </a:txBody>
                  <a:tcPr/>
                </a:tc>
                <a:tc>
                  <a:txBody>
                    <a:bodyPr/>
                    <a:lstStyle/>
                    <a:p>
                      <a:pPr algn="ctr"/>
                      <a:r>
                        <a:rPr lang="fr-CA" sz="1600" dirty="0">
                          <a:latin typeface="Amatic SC" panose="020B0604020202020204" charset="-79"/>
                          <a:cs typeface="Amatic SC" panose="020B0604020202020204" charset="-79"/>
                        </a:rPr>
                        <a:t>Consentement</a:t>
                      </a:r>
                      <a:r>
                        <a:rPr lang="fr-CA" sz="1600" baseline="0" dirty="0">
                          <a:latin typeface="Amatic SC" panose="020B0604020202020204" charset="-79"/>
                          <a:cs typeface="Amatic SC" panose="020B0604020202020204" charset="-79"/>
                        </a:rPr>
                        <a:t> sexuel</a:t>
                      </a:r>
                      <a:endParaRPr lang="fr-CA" sz="1600" b="1" dirty="0">
                        <a:solidFill>
                          <a:schemeClr val="bg1">
                            <a:lumMod val="50000"/>
                          </a:schemeClr>
                        </a:solidFill>
                        <a:latin typeface="Amatic SC" panose="020B0604020202020204" charset="-79"/>
                        <a:cs typeface="Amatic SC" panose="020B0604020202020204" charset="-79"/>
                      </a:endParaRPr>
                    </a:p>
                  </a:txBody>
                  <a:tcPr/>
                </a:tc>
                <a:tc>
                  <a:txBody>
                    <a:bodyPr/>
                    <a:lstStyle/>
                    <a:p>
                      <a:pPr algn="ctr"/>
                      <a:r>
                        <a:rPr lang="fr-CA" sz="1600" dirty="0">
                          <a:latin typeface="Amatic SC" panose="020B0604020202020204" charset="-79"/>
                          <a:cs typeface="Amatic SC" panose="020B0604020202020204" charset="-79"/>
                        </a:rPr>
                        <a:t>Mythes entourant la sexualité</a:t>
                      </a:r>
                      <a:endParaRPr lang="fr-CA" sz="1600" b="1" dirty="0">
                        <a:solidFill>
                          <a:schemeClr val="bg1">
                            <a:lumMod val="50000"/>
                          </a:schemeClr>
                        </a:solidFill>
                        <a:latin typeface="Amatic SC" panose="020B0604020202020204" charset="-79"/>
                        <a:cs typeface="Amatic SC" panose="020B0604020202020204" charset="-79"/>
                      </a:endParaRPr>
                    </a:p>
                  </a:txBody>
                  <a:tcPr/>
                </a:tc>
                <a:tc>
                  <a:txBody>
                    <a:bodyPr/>
                    <a:lstStyle/>
                    <a:p>
                      <a:pPr algn="ctr"/>
                      <a:r>
                        <a:rPr lang="fr-CA" sz="1600" dirty="0">
                          <a:latin typeface="Amatic SC" panose="020B0604020202020204" charset="-79"/>
                          <a:cs typeface="Amatic SC" panose="020B0604020202020204" charset="-79"/>
                        </a:rPr>
                        <a:t>Intervention par les pairs </a:t>
                      </a:r>
                      <a:endParaRPr lang="fr-CA" sz="1600" b="1" dirty="0">
                        <a:solidFill>
                          <a:schemeClr val="bg1">
                            <a:lumMod val="50000"/>
                          </a:schemeClr>
                        </a:solidFill>
                        <a:latin typeface="Amatic SC" panose="020B0604020202020204" charset="-79"/>
                        <a:cs typeface="Amatic SC" panose="020B0604020202020204" charset="-79"/>
                      </a:endParaRPr>
                    </a:p>
                  </a:txBody>
                  <a:tcPr/>
                </a:tc>
                <a:extLst>
                  <a:ext uri="{0D108BD9-81ED-4DB2-BD59-A6C34878D82A}">
                    <a16:rowId xmlns:a16="http://schemas.microsoft.com/office/drawing/2014/main" val="948585540"/>
                  </a:ext>
                </a:extLst>
              </a:tr>
              <a:tr h="370840">
                <a:tc>
                  <a:txBody>
                    <a:bodyPr/>
                    <a:lstStyle/>
                    <a:p>
                      <a:pPr algn="just"/>
                      <a:r>
                        <a:rPr lang="fr-CA" sz="1400" dirty="0">
                          <a:latin typeface="Amatic SC" panose="020B0604020202020204" charset="-79"/>
                          <a:cs typeface="Amatic SC" panose="020B0604020202020204" charset="-79"/>
                        </a:rPr>
                        <a:t>- Certains jeunes éprouvent des difficultés à affirmer leurs limites dans leur sexualité par peur de décevoir ou des conséquences;</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Le recours aux pressions pour avoir des relations sexuelles est la façon la plus rapportée pour convaincre un/e partenaire à avoir des relations sexuelles alors qu’il/qu’elle ne le veut pas.</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Les garçons aussi peuvent vivre des violence sexuelles.</a:t>
                      </a:r>
                    </a:p>
                    <a:p>
                      <a:pPr algn="just"/>
                      <a:endParaRPr lang="fr-CA" sz="1400" dirty="0">
                        <a:solidFill>
                          <a:schemeClr val="bg1">
                            <a:lumMod val="50000"/>
                          </a:schemeClr>
                        </a:solidFill>
                        <a:latin typeface="Amatic SC" panose="020B0604020202020204" charset="-79"/>
                        <a:cs typeface="Amatic SC" panose="020B0604020202020204" charset="-79"/>
                      </a:endParaRPr>
                    </a:p>
                  </a:txBody>
                  <a:tcPr/>
                </a:tc>
                <a:tc>
                  <a:txBody>
                    <a:bodyPr/>
                    <a:lstStyle/>
                    <a:p>
                      <a:pPr algn="just"/>
                      <a:r>
                        <a:rPr lang="fr-CA" sz="1400" dirty="0">
                          <a:latin typeface="Amatic SC" panose="020B0604020202020204" charset="-79"/>
                          <a:cs typeface="Amatic SC" panose="020B0604020202020204" charset="-79"/>
                        </a:rPr>
                        <a:t>- Avoir des relations sexuelles puisque son/sa partenaire fait du chantage, de la manipulation, des pressions, ou  qu’il/qu’elle va te bouder,</a:t>
                      </a:r>
                      <a:r>
                        <a:rPr lang="fr-CA" sz="1400" baseline="0" dirty="0">
                          <a:latin typeface="Amatic SC" panose="020B0604020202020204" charset="-79"/>
                          <a:cs typeface="Amatic SC" panose="020B0604020202020204" charset="-79"/>
                        </a:rPr>
                        <a:t> te </a:t>
                      </a:r>
                      <a:r>
                        <a:rPr lang="fr-CA" sz="1400" dirty="0">
                          <a:latin typeface="Amatic SC" panose="020B0604020202020204" charset="-79"/>
                          <a:cs typeface="Amatic SC" panose="020B0604020202020204" charset="-79"/>
                        </a:rPr>
                        <a:t>faire du mal si tu refuses, ce n’est pas donner son consentement;</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Ce n’est pas parce qu’une fille a eu plusieurs partenaires sexuels qu’on doit prendre pour acquis qu’elle veut avoir des relations sexuelles ou s’adonne à certaines pratiques.</a:t>
                      </a:r>
                      <a:endParaRPr lang="fr-CA" sz="1400" dirty="0">
                        <a:solidFill>
                          <a:schemeClr val="bg1">
                            <a:lumMod val="50000"/>
                          </a:schemeClr>
                        </a:solidFill>
                        <a:latin typeface="Amatic SC" panose="020B0604020202020204" charset="-79"/>
                        <a:cs typeface="Amatic SC" panose="020B0604020202020204" charset="-79"/>
                      </a:endParaRPr>
                    </a:p>
                  </a:txBody>
                  <a:tcPr/>
                </a:tc>
                <a:tc>
                  <a:txBody>
                    <a:bodyPr/>
                    <a:lstStyle/>
                    <a:p>
                      <a:pPr algn="just"/>
                      <a:r>
                        <a:rPr lang="fr-CA" sz="1400" dirty="0">
                          <a:latin typeface="Amatic SC" panose="020B0604020202020204" charset="-79"/>
                          <a:cs typeface="Amatic SC" panose="020B0604020202020204" charset="-79"/>
                        </a:rPr>
                        <a:t>- Les filles peuvent également exercer de la violence sexuelle à l’endroit d’un partenaire;</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Il ne faut pas nécessairement qu’il y ait des bleus pour qu’on dise qu’il y a eu de la violence;</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Ce n’est pas parce qu’une personne est engagée dans une relation amoureuses qu’elle est à l’abri de la violence sexuelle. </a:t>
                      </a:r>
                      <a:endParaRPr lang="fr-CA" sz="1400" dirty="0">
                        <a:solidFill>
                          <a:schemeClr val="bg1">
                            <a:lumMod val="50000"/>
                          </a:schemeClr>
                        </a:solidFill>
                        <a:latin typeface="Amatic SC" panose="020B0604020202020204" charset="-79"/>
                        <a:cs typeface="Amatic SC" panose="020B0604020202020204" charset="-79"/>
                      </a:endParaRPr>
                    </a:p>
                  </a:txBody>
                  <a:tcPr/>
                </a:tc>
                <a:tc>
                  <a:txBody>
                    <a:bodyPr/>
                    <a:lstStyle/>
                    <a:p>
                      <a:pPr algn="just"/>
                      <a:r>
                        <a:rPr lang="fr-CA" sz="1400" dirty="0">
                          <a:latin typeface="Amatic SC" panose="020B0604020202020204" charset="-79"/>
                          <a:cs typeface="Amatic SC" panose="020B0604020202020204" charset="-79"/>
                        </a:rPr>
                        <a:t>- Les jeunes se tournent vers leurs ami/es ou leurs parents lorsqu’ils ont besoin de parler ou d’être écoutés en lien avec leur vi amoureuses et sexuelle;</a:t>
                      </a:r>
                    </a:p>
                    <a:p>
                      <a:pPr algn="just"/>
                      <a:endParaRPr lang="fr-CA" sz="1400" dirty="0">
                        <a:latin typeface="Amatic SC" panose="020B0604020202020204" charset="-79"/>
                        <a:cs typeface="Amatic SC" panose="020B0604020202020204" charset="-79"/>
                      </a:endParaRPr>
                    </a:p>
                    <a:p>
                      <a:pPr algn="just"/>
                      <a:r>
                        <a:rPr lang="fr-CA" sz="1400" dirty="0">
                          <a:latin typeface="Amatic SC" panose="020B0604020202020204" charset="-79"/>
                          <a:cs typeface="Amatic SC" panose="020B0604020202020204" charset="-79"/>
                        </a:rPr>
                        <a:t>- L’important, c’est de parler à quelqu’un en qui tu as confiance lorsque tu en as besoin, que ce soit un ami/e, un parent, un frère ou une sœur, un adulte significatif ou un professionnel.</a:t>
                      </a:r>
                      <a:endParaRPr lang="fr-CA" sz="1400" dirty="0">
                        <a:solidFill>
                          <a:schemeClr val="bg1">
                            <a:lumMod val="50000"/>
                          </a:schemeClr>
                        </a:solidFill>
                        <a:latin typeface="Amatic SC" panose="020B0604020202020204" charset="-79"/>
                        <a:cs typeface="Amatic SC" panose="020B0604020202020204" charset="-79"/>
                      </a:endParaRPr>
                    </a:p>
                  </a:txBody>
                  <a:tcPr/>
                </a:tc>
                <a:extLst>
                  <a:ext uri="{0D108BD9-81ED-4DB2-BD59-A6C34878D82A}">
                    <a16:rowId xmlns:a16="http://schemas.microsoft.com/office/drawing/2014/main" val="2166445131"/>
                  </a:ext>
                </a:extLst>
              </a:tr>
            </a:tbl>
          </a:graphicData>
        </a:graphic>
      </p:graphicFrame>
    </p:spTree>
    <p:extLst>
      <p:ext uri="{BB962C8B-B14F-4D97-AF65-F5344CB8AC3E}">
        <p14:creationId xmlns:p14="http://schemas.microsoft.com/office/powerpoint/2010/main" val="6312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4. Identification du format et des stratégies de diffusion à privilégier </a:t>
            </a:r>
          </a:p>
        </p:txBody>
      </p:sp>
      <p:sp>
        <p:nvSpPr>
          <p:cNvPr id="3" name="Espace réservé du texte 2"/>
          <p:cNvSpPr>
            <a:spLocks noGrp="1"/>
          </p:cNvSpPr>
          <p:nvPr>
            <p:ph type="body" idx="1"/>
          </p:nvPr>
        </p:nvSpPr>
        <p:spPr>
          <a:xfrm>
            <a:off x="890300" y="1200148"/>
            <a:ext cx="7523450" cy="3613151"/>
          </a:xfrm>
        </p:spPr>
        <p:txBody>
          <a:bodyPr/>
          <a:lstStyle/>
          <a:p>
            <a:r>
              <a:rPr lang="fr-CA" sz="2400" dirty="0">
                <a:latin typeface="Amatic SC" panose="020B0604020202020204" charset="-79"/>
                <a:cs typeface="Amatic SC" panose="020B0604020202020204" charset="-79"/>
              </a:rPr>
              <a:t>Capsules courtes sous forme de témoignages (inspirées d’histoires réelles)</a:t>
            </a:r>
          </a:p>
          <a:p>
            <a:pPr marL="88900" indent="0" algn="ctr">
              <a:buNone/>
            </a:pPr>
            <a:r>
              <a:rPr lang="fr-CA" sz="1100" dirty="0">
                <a:latin typeface="Amatic SC" panose="020B0604020202020204" charset="-79"/>
                <a:cs typeface="Amatic SC" panose="020B0604020202020204" charset="-79"/>
              </a:rPr>
              <a:t>«Ça fait 5 mois que je suis avec mon chum. Ça va bien, je l'aime. On a fait du sexe oral, mais lui il veut plus. Il aimerait qu’on couche ensemble, il m'en parle souvent mais moi j'suis pas prête… Et ça, ça l'énerve. Et parce que je ne veux pas coucher avec tout de suite, des fois il me met de la pression pour au moins faire autre chose. Moi je me sens mal, je ne veux pas qu'il soit déçu ou qu'il me laisse pour ça… Alors on fait des trucs… C'est pour lui faire plaisir mais moi, je me sens pas vraiment à l’aise là-dedans… Il n'est pas violent, physiquement ou verbalement. Mais pourquoi alors je sens comme si c'était le cas ? ».</a:t>
            </a:r>
            <a:endParaRPr lang="fr-CA" sz="3600" dirty="0">
              <a:latin typeface="Amatic SC" panose="020B0604020202020204" charset="-79"/>
              <a:cs typeface="Amatic SC" panose="020B0604020202020204" charset="-79"/>
            </a:endParaRPr>
          </a:p>
          <a:p>
            <a:r>
              <a:rPr lang="fr-CA" sz="2400" dirty="0">
                <a:latin typeface="Amatic SC" panose="020B0604020202020204" charset="-79"/>
                <a:cs typeface="Amatic SC" panose="020B0604020202020204" charset="-79"/>
              </a:rPr>
              <a:t>Adopter un ton léger/humoristique pour certaines capsules;</a:t>
            </a:r>
          </a:p>
          <a:p>
            <a:r>
              <a:rPr lang="fr-CA" sz="2400" dirty="0">
                <a:latin typeface="Amatic SC" panose="020B0604020202020204" charset="-79"/>
                <a:cs typeface="Amatic SC" panose="020B0604020202020204" charset="-79"/>
              </a:rPr>
              <a:t>engager les jeunes comme modèles, non pas des </a:t>
            </a:r>
            <a:r>
              <a:rPr lang="fr-CA" sz="2400" dirty="0" err="1">
                <a:latin typeface="Amatic SC" panose="020B0604020202020204" charset="-79"/>
                <a:cs typeface="Amatic SC" panose="020B0604020202020204" charset="-79"/>
              </a:rPr>
              <a:t>professionnel.le.s</a:t>
            </a:r>
            <a:r>
              <a:rPr lang="fr-CA" sz="2400" dirty="0">
                <a:latin typeface="Amatic SC" panose="020B0604020202020204" charset="-79"/>
                <a:cs typeface="Amatic SC" panose="020B0604020202020204" charset="-79"/>
              </a:rPr>
              <a:t>; </a:t>
            </a:r>
          </a:p>
          <a:p>
            <a:r>
              <a:rPr lang="fr-CA" sz="2400" dirty="0">
                <a:latin typeface="Amatic SC" panose="020B0604020202020204" charset="-79"/>
                <a:cs typeface="Amatic SC" panose="020B0604020202020204" charset="-79"/>
              </a:rPr>
              <a:t>Éviter des images statiques et les phrases ‘’clichées’’;</a:t>
            </a:r>
          </a:p>
          <a:p>
            <a:r>
              <a:rPr lang="fr-CA" sz="2400" dirty="0">
                <a:latin typeface="Amatic SC" panose="020B0604020202020204" charset="-79"/>
                <a:cs typeface="Amatic SC" panose="020B0604020202020204" charset="-79"/>
              </a:rPr>
              <a:t>Réseaux sociaux  + publicité </a:t>
            </a:r>
            <a:r>
              <a:rPr lang="fr-CA" sz="2400" dirty="0" err="1">
                <a:latin typeface="Amatic SC" panose="020B0604020202020204" charset="-79"/>
                <a:cs typeface="Amatic SC" panose="020B0604020202020204" charset="-79"/>
              </a:rPr>
              <a:t>youtube</a:t>
            </a:r>
            <a:r>
              <a:rPr lang="fr-CA" sz="2400" dirty="0">
                <a:latin typeface="Amatic SC" panose="020B0604020202020204" charset="-79"/>
                <a:cs typeface="Amatic SC" panose="020B0604020202020204" charset="-79"/>
              </a:rPr>
              <a:t> + émissions de télé. </a:t>
            </a:r>
          </a:p>
          <a:p>
            <a:endParaRPr lang="fr-CA" sz="2400" dirty="0">
              <a:latin typeface="Amatic SC" panose="020B0604020202020204" charset="-79"/>
              <a:cs typeface="Amatic SC" panose="020B0604020202020204" charset="-79"/>
            </a:endParaRPr>
          </a:p>
          <a:p>
            <a:endParaRPr lang="fr-CA" sz="2400" dirty="0">
              <a:latin typeface="Amatic SC" panose="020B0604020202020204" charset="-79"/>
              <a:cs typeface="Amatic SC" panose="020B0604020202020204" charset="-79"/>
            </a:endParaRPr>
          </a:p>
          <a:p>
            <a:endParaRPr lang="fr-CA" sz="2400" dirty="0">
              <a:latin typeface="Amatic SC" panose="020B0604020202020204" charset="-79"/>
              <a:cs typeface="Amatic SC" panose="020B0604020202020204" charset="-79"/>
            </a:endParaRPr>
          </a:p>
          <a:p>
            <a:endParaRPr lang="fr-CA" dirty="0"/>
          </a:p>
          <a:p>
            <a:pPr marL="88900" indent="0">
              <a:buNone/>
            </a:pPr>
            <a:endParaRPr lang="fr-CA" sz="900" dirty="0"/>
          </a:p>
          <a:p>
            <a:pPr marL="88900" indent="0">
              <a:buNone/>
            </a:pPr>
            <a:r>
              <a:rPr lang="fr-CA" dirty="0"/>
              <a:t> </a:t>
            </a:r>
          </a:p>
          <a:p>
            <a:endParaRPr lang="fr-CA" dirty="0"/>
          </a:p>
        </p:txBody>
      </p:sp>
    </p:spTree>
    <p:extLst>
      <p:ext uri="{BB962C8B-B14F-4D97-AF65-F5344CB8AC3E}">
        <p14:creationId xmlns:p14="http://schemas.microsoft.com/office/powerpoint/2010/main" val="171097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CA" dirty="0">
                <a:latin typeface="Amatic SC" panose="020B0604020202020204" charset="-79"/>
                <a:cs typeface="Amatic SC" panose="020B0604020202020204" charset="-79"/>
              </a:rPr>
              <a:t>5. </a:t>
            </a:r>
            <a:r>
              <a:rPr lang="fr-CA" dirty="0" err="1">
                <a:latin typeface="Amatic SC" panose="020B0604020202020204" charset="-79"/>
                <a:cs typeface="Amatic SC" panose="020B0604020202020204" charset="-79"/>
              </a:rPr>
              <a:t>RéDaction</a:t>
            </a:r>
            <a:r>
              <a:rPr lang="fr-CA" dirty="0">
                <a:latin typeface="Amatic SC" panose="020B0604020202020204" charset="-79"/>
                <a:cs typeface="Amatic SC" panose="020B0604020202020204" charset="-79"/>
              </a:rPr>
              <a:t> des scripts + rétroaction des jeunes </a:t>
            </a:r>
            <a:endParaRPr lang="fr-CA" dirty="0"/>
          </a:p>
        </p:txBody>
      </p:sp>
      <p:sp>
        <p:nvSpPr>
          <p:cNvPr id="3" name="Espace réservé du texte 2"/>
          <p:cNvSpPr>
            <a:spLocks noGrp="1"/>
          </p:cNvSpPr>
          <p:nvPr>
            <p:ph type="body" idx="1"/>
          </p:nvPr>
        </p:nvSpPr>
        <p:spPr>
          <a:xfrm>
            <a:off x="725200" y="1537174"/>
            <a:ext cx="4589750" cy="3021000"/>
          </a:xfrm>
        </p:spPr>
        <p:txBody>
          <a:bodyPr/>
          <a:lstStyle/>
          <a:p>
            <a:r>
              <a:rPr lang="fr-CA" sz="2000" dirty="0">
                <a:latin typeface="Amatic SC" panose="020B0604020202020204" charset="-79"/>
                <a:cs typeface="Amatic SC" panose="020B0604020202020204" charset="-79"/>
              </a:rPr>
              <a:t>Scripts rédigés en fonction des messages-clés &amp; besoins;</a:t>
            </a:r>
          </a:p>
          <a:p>
            <a:r>
              <a:rPr lang="fr-CA" sz="2000" dirty="0">
                <a:latin typeface="Amatic SC" panose="020B0604020202020204" charset="-79"/>
                <a:cs typeface="Amatic SC" panose="020B0604020202020204" charset="-79"/>
              </a:rPr>
              <a:t>Rétroactions auprès d’un comité consultatif + 16 jeunes qui ont participé au tournage/ organisme communautaire + chercheur.es, étudiantes et partenaires des milieux de pratique;</a:t>
            </a:r>
          </a:p>
          <a:p>
            <a:r>
              <a:rPr lang="fr-CA" sz="2000" dirty="0">
                <a:latin typeface="Amatic SC" panose="020B0604020202020204" charset="-79"/>
                <a:cs typeface="Amatic SC" panose="020B0604020202020204" charset="-79"/>
              </a:rPr>
              <a:t>Commentaires sur le vocabulaire, réalisme, durée, atmosphère.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3103" y="990600"/>
            <a:ext cx="2960670" cy="3656474"/>
          </a:xfrm>
          <a:prstGeom prst="rect">
            <a:avLst/>
          </a:prstGeom>
        </p:spPr>
      </p:pic>
    </p:spTree>
    <p:extLst>
      <p:ext uri="{BB962C8B-B14F-4D97-AF65-F5344CB8AC3E}">
        <p14:creationId xmlns:p14="http://schemas.microsoft.com/office/powerpoint/2010/main" val="3898158339"/>
      </p:ext>
    </p:extLst>
  </p:cSld>
  <p:clrMapOvr>
    <a:masterClrMapping/>
  </p:clrMapOvr>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2117</Words>
  <Application>Microsoft Office PowerPoint</Application>
  <PresentationFormat>Affichage à l'écran (16:9)</PresentationFormat>
  <Paragraphs>174</Paragraphs>
  <Slides>16</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Muli Light</vt:lpstr>
      <vt:lpstr>Arial</vt:lpstr>
      <vt:lpstr>Amatic SC</vt:lpstr>
      <vt:lpstr>Quickly template</vt:lpstr>
      <vt:lpstr>Présentation PowerPoint</vt:lpstr>
      <vt:lpstr>Contexte</vt:lpstr>
      <vt:lpstr>Objectifs</vt:lpstr>
      <vt:lpstr>Campagne socio numérique</vt:lpstr>
      <vt:lpstr>1. Analyse des besoins </vt:lpstr>
      <vt:lpstr>2. Formation d’un comité consultatif </vt:lpstr>
      <vt:lpstr>3. Identification des messages clés + consultation auprès des jeunes </vt:lpstr>
      <vt:lpstr>4. Identification du format et des stratégies de diffusion à privilégier </vt:lpstr>
      <vt:lpstr>5. RéDaction des scripts + rétroaction des jeunes </vt:lpstr>
      <vt:lpstr>6. Rétroactions sur les capsules  &amp; ajustements</vt:lpstr>
      <vt:lpstr>Présentation PowerPoint</vt:lpstr>
      <vt:lpstr>Retour sur de la démarche (1/2)</vt:lpstr>
      <vt:lpstr>Présentation PowerPoint</vt:lpstr>
      <vt:lpstr>Présentation PowerPoint</vt:lpstr>
      <vt:lpstr>Pourquoi mobiliser une démarche AVEC, Par et pour ?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Brodeur, Geneviève</dc:creator>
  <cp:lastModifiedBy>Laura Désilets</cp:lastModifiedBy>
  <cp:revision>50</cp:revision>
  <dcterms:modified xsi:type="dcterms:W3CDTF">2019-06-03T11:41:11Z</dcterms:modified>
</cp:coreProperties>
</file>