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906" r:id="rId2"/>
  </p:sldMasterIdLst>
  <p:notesMasterIdLst>
    <p:notesMasterId r:id="rId24"/>
  </p:notesMasterIdLst>
  <p:handoutMasterIdLst>
    <p:handoutMasterId r:id="rId25"/>
  </p:handoutMasterIdLst>
  <p:sldIdLst>
    <p:sldId id="375" r:id="rId3"/>
    <p:sldId id="322" r:id="rId4"/>
    <p:sldId id="400" r:id="rId5"/>
    <p:sldId id="401" r:id="rId6"/>
    <p:sldId id="402" r:id="rId7"/>
    <p:sldId id="404" r:id="rId8"/>
    <p:sldId id="403" r:id="rId9"/>
    <p:sldId id="417" r:id="rId10"/>
    <p:sldId id="412" r:id="rId11"/>
    <p:sldId id="430" r:id="rId12"/>
    <p:sldId id="405" r:id="rId13"/>
    <p:sldId id="427" r:id="rId14"/>
    <p:sldId id="421" r:id="rId15"/>
    <p:sldId id="436" r:id="rId16"/>
    <p:sldId id="428" r:id="rId17"/>
    <p:sldId id="422" r:id="rId18"/>
    <p:sldId id="437" r:id="rId19"/>
    <p:sldId id="366" r:id="rId20"/>
    <p:sldId id="407" r:id="rId21"/>
    <p:sldId id="419" r:id="rId22"/>
    <p:sldId id="364" r:id="rId23"/>
  </p:sldIdLst>
  <p:sldSz cx="9144000" cy="6858000" type="screen4x3"/>
  <p:notesSz cx="6950075" cy="9236075"/>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41D1C79-54F2-4C81-8D59-C1C813FAC523}">
          <p14:sldIdLst>
            <p14:sldId id="375"/>
            <p14:sldId id="322"/>
            <p14:sldId id="400"/>
            <p14:sldId id="401"/>
            <p14:sldId id="402"/>
            <p14:sldId id="404"/>
            <p14:sldId id="403"/>
            <p14:sldId id="417"/>
            <p14:sldId id="412"/>
            <p14:sldId id="430"/>
            <p14:sldId id="405"/>
            <p14:sldId id="427"/>
            <p14:sldId id="421"/>
            <p14:sldId id="436"/>
            <p14:sldId id="428"/>
          </p14:sldIdLst>
        </p14:section>
        <p14:section name="Section sans titre" id="{88E9320E-D201-414B-9E3D-6403A90329D7}">
          <p14:sldIdLst>
            <p14:sldId id="422"/>
            <p14:sldId id="437"/>
            <p14:sldId id="366"/>
            <p14:sldId id="407"/>
            <p14:sldId id="419"/>
            <p14:sldId id="3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 Noël Collin" initials="M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8229" autoAdjust="0"/>
  </p:normalViewPr>
  <p:slideViewPr>
    <p:cSldViewPr>
      <p:cViewPr>
        <p:scale>
          <a:sx n="105" d="100"/>
          <a:sy n="105" d="100"/>
        </p:scale>
        <p:origin x="-294" y="-72"/>
      </p:cViewPr>
      <p:guideLst>
        <p:guide orient="horz" pos="2160"/>
        <p:guide pos="2880"/>
      </p:guideLst>
    </p:cSldViewPr>
  </p:slideViewPr>
  <p:outlineViewPr>
    <p:cViewPr>
      <p:scale>
        <a:sx n="33" d="100"/>
        <a:sy n="33" d="100"/>
      </p:scale>
      <p:origin x="0" y="22469"/>
    </p:cViewPr>
  </p:outlineViewPr>
  <p:notesTextViewPr>
    <p:cViewPr>
      <p:scale>
        <a:sx n="1" d="1"/>
        <a:sy n="1" d="1"/>
      </p:scale>
      <p:origin x="0" y="0"/>
    </p:cViewPr>
  </p:notesTextViewPr>
  <p:sorterViewPr>
    <p:cViewPr>
      <p:scale>
        <a:sx n="100" d="100"/>
        <a:sy n="100" d="100"/>
      </p:scale>
      <p:origin x="0" y="7368"/>
    </p:cViewPr>
  </p:sorterViewPr>
  <p:notesViewPr>
    <p:cSldViewPr>
      <p:cViewPr varScale="1">
        <p:scale>
          <a:sx n="55" d="100"/>
          <a:sy n="55" d="100"/>
        </p:scale>
        <p:origin x="-2832" y="-102"/>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66EA9C8-8A69-45B1-B9E6-3510F3F56742}" type="datetimeFigureOut">
              <a:rPr lang="fr-CA" smtClean="0"/>
              <a:t>2017-04-28</a:t>
            </a:fld>
            <a:endParaRPr lang="fr-CA"/>
          </a:p>
        </p:txBody>
      </p:sp>
      <p:sp>
        <p:nvSpPr>
          <p:cNvPr id="4" name="Espace réservé du pied de page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5721E41-5E63-453C-9F14-855E444CC10F}" type="slidenum">
              <a:rPr lang="fr-CA" smtClean="0"/>
              <a:t>‹N°›</a:t>
            </a:fld>
            <a:endParaRPr lang="fr-CA"/>
          </a:p>
        </p:txBody>
      </p:sp>
    </p:spTree>
    <p:extLst>
      <p:ext uri="{BB962C8B-B14F-4D97-AF65-F5344CB8AC3E}">
        <p14:creationId xmlns:p14="http://schemas.microsoft.com/office/powerpoint/2010/main" val="320775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12478F2-51BD-43F1-BA05-CBCDF3FD5ED5}" type="datetimeFigureOut">
              <a:rPr lang="fr-CA" smtClean="0"/>
              <a:t>2017-04-28</a:t>
            </a:fld>
            <a:endParaRPr lang="fr-CA"/>
          </a:p>
        </p:txBody>
      </p:sp>
      <p:sp>
        <p:nvSpPr>
          <p:cNvPr id="4" name="Espace réservé de l'image des diapositives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D59F359-4677-4887-B83C-9CAFEFC0AD42}" type="slidenum">
              <a:rPr lang="fr-CA" smtClean="0"/>
              <a:t>‹N°›</a:t>
            </a:fld>
            <a:endParaRPr lang="fr-CA"/>
          </a:p>
        </p:txBody>
      </p:sp>
    </p:spTree>
    <p:extLst>
      <p:ext uri="{BB962C8B-B14F-4D97-AF65-F5344CB8AC3E}">
        <p14:creationId xmlns:p14="http://schemas.microsoft.com/office/powerpoint/2010/main" val="352179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a:t>
            </a:fld>
            <a:endParaRPr lang="fr-CA"/>
          </a:p>
        </p:txBody>
      </p:sp>
    </p:spTree>
    <p:extLst>
      <p:ext uri="{BB962C8B-B14F-4D97-AF65-F5344CB8AC3E}">
        <p14:creationId xmlns:p14="http://schemas.microsoft.com/office/powerpoint/2010/main" val="422627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11</a:t>
            </a:fld>
            <a:endParaRPr lang="fr-CA"/>
          </a:p>
        </p:txBody>
      </p:sp>
    </p:spTree>
    <p:extLst>
      <p:ext uri="{BB962C8B-B14F-4D97-AF65-F5344CB8AC3E}">
        <p14:creationId xmlns:p14="http://schemas.microsoft.com/office/powerpoint/2010/main" val="74457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13</a:t>
            </a:fld>
            <a:endParaRPr lang="fr-CA"/>
          </a:p>
        </p:txBody>
      </p:sp>
    </p:spTree>
    <p:extLst>
      <p:ext uri="{BB962C8B-B14F-4D97-AF65-F5344CB8AC3E}">
        <p14:creationId xmlns:p14="http://schemas.microsoft.com/office/powerpoint/2010/main" val="392242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15</a:t>
            </a:fld>
            <a:endParaRPr lang="fr-CA"/>
          </a:p>
        </p:txBody>
      </p:sp>
    </p:spTree>
    <p:extLst>
      <p:ext uri="{BB962C8B-B14F-4D97-AF65-F5344CB8AC3E}">
        <p14:creationId xmlns:p14="http://schemas.microsoft.com/office/powerpoint/2010/main" val="415087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pPr marL="0" indent="0" algn="just">
              <a:buNone/>
            </a:pPr>
            <a:r>
              <a:rPr lang="fr-CA" sz="2000" dirty="0" smtClean="0">
                <a:latin typeface="Times New Roman" panose="02020603050405020304" pitchFamily="18" charset="0"/>
                <a:cs typeface="Times New Roman" panose="02020603050405020304" pitchFamily="18" charset="0"/>
              </a:rPr>
              <a:t> </a:t>
            </a:r>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16</a:t>
            </a:fld>
            <a:endParaRPr lang="fr-CA"/>
          </a:p>
        </p:txBody>
      </p:sp>
    </p:spTree>
    <p:extLst>
      <p:ext uri="{BB962C8B-B14F-4D97-AF65-F5344CB8AC3E}">
        <p14:creationId xmlns:p14="http://schemas.microsoft.com/office/powerpoint/2010/main" val="412049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17</a:t>
            </a:fld>
            <a:endParaRPr lang="fr-CA"/>
          </a:p>
        </p:txBody>
      </p:sp>
    </p:spTree>
    <p:extLst>
      <p:ext uri="{BB962C8B-B14F-4D97-AF65-F5344CB8AC3E}">
        <p14:creationId xmlns:p14="http://schemas.microsoft.com/office/powerpoint/2010/main" val="358446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18</a:t>
            </a:fld>
            <a:endParaRPr lang="fr-CA"/>
          </a:p>
        </p:txBody>
      </p:sp>
    </p:spTree>
    <p:extLst>
      <p:ext uri="{BB962C8B-B14F-4D97-AF65-F5344CB8AC3E}">
        <p14:creationId xmlns:p14="http://schemas.microsoft.com/office/powerpoint/2010/main" val="416719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19</a:t>
            </a:fld>
            <a:endParaRPr lang="fr-CA"/>
          </a:p>
        </p:txBody>
      </p:sp>
    </p:spTree>
    <p:extLst>
      <p:ext uri="{BB962C8B-B14F-4D97-AF65-F5344CB8AC3E}">
        <p14:creationId xmlns:p14="http://schemas.microsoft.com/office/powerpoint/2010/main" val="428449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20</a:t>
            </a:fld>
            <a:endParaRPr lang="fr-CA"/>
          </a:p>
        </p:txBody>
      </p:sp>
    </p:spTree>
    <p:extLst>
      <p:ext uri="{BB962C8B-B14F-4D97-AF65-F5344CB8AC3E}">
        <p14:creationId xmlns:p14="http://schemas.microsoft.com/office/powerpoint/2010/main" val="422619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normAutofit fontScale="92500" lnSpcReduction="10000"/>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9EB5B0-3740-4A0C-9FB1-2622B7608F97}" type="slidenum">
              <a:rPr lang="en-US" smtClean="0"/>
              <a:t>2</a:t>
            </a:fld>
            <a:endParaRPr lang="en-US"/>
          </a:p>
        </p:txBody>
      </p:sp>
    </p:spTree>
    <p:extLst>
      <p:ext uri="{BB962C8B-B14F-4D97-AF65-F5344CB8AC3E}">
        <p14:creationId xmlns:p14="http://schemas.microsoft.com/office/powerpoint/2010/main" val="92067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3</a:t>
            </a:fld>
            <a:endParaRPr lang="fr-CA"/>
          </a:p>
        </p:txBody>
      </p:sp>
    </p:spTree>
    <p:extLst>
      <p:ext uri="{BB962C8B-B14F-4D97-AF65-F5344CB8AC3E}">
        <p14:creationId xmlns:p14="http://schemas.microsoft.com/office/powerpoint/2010/main" val="117303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4</a:t>
            </a:fld>
            <a:endParaRPr lang="fr-CA"/>
          </a:p>
        </p:txBody>
      </p:sp>
    </p:spTree>
    <p:extLst>
      <p:ext uri="{BB962C8B-B14F-4D97-AF65-F5344CB8AC3E}">
        <p14:creationId xmlns:p14="http://schemas.microsoft.com/office/powerpoint/2010/main" val="35142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5</a:t>
            </a:fld>
            <a:endParaRPr lang="fr-CA"/>
          </a:p>
        </p:txBody>
      </p:sp>
    </p:spTree>
    <p:extLst>
      <p:ext uri="{BB962C8B-B14F-4D97-AF65-F5344CB8AC3E}">
        <p14:creationId xmlns:p14="http://schemas.microsoft.com/office/powerpoint/2010/main" val="105918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6</a:t>
            </a:fld>
            <a:endParaRPr lang="fr-CA"/>
          </a:p>
        </p:txBody>
      </p:sp>
    </p:spTree>
    <p:extLst>
      <p:ext uri="{BB962C8B-B14F-4D97-AF65-F5344CB8AC3E}">
        <p14:creationId xmlns:p14="http://schemas.microsoft.com/office/powerpoint/2010/main" val="20779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D59F359-4677-4887-B83C-9CAFEFC0AD42}" type="slidenum">
              <a:rPr lang="fr-CA" smtClean="0"/>
              <a:t>7</a:t>
            </a:fld>
            <a:endParaRPr lang="fr-CA"/>
          </a:p>
        </p:txBody>
      </p:sp>
    </p:spTree>
    <p:extLst>
      <p:ext uri="{BB962C8B-B14F-4D97-AF65-F5344CB8AC3E}">
        <p14:creationId xmlns:p14="http://schemas.microsoft.com/office/powerpoint/2010/main" val="133152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7DEE20E-9EBB-48AC-B82E-57CF6DA0EF87}"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92779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692150"/>
            <a:ext cx="4616450" cy="3463925"/>
          </a:xfrm>
        </p:spPr>
      </p:sp>
      <p:sp>
        <p:nvSpPr>
          <p:cNvPr id="3" name="Espace réservé des commentaires 2"/>
          <p:cNvSpPr>
            <a:spLocks noGrp="1"/>
          </p:cNvSpPr>
          <p:nvPr>
            <p:ph type="body" idx="1"/>
          </p:nvPr>
        </p:nvSpPr>
        <p:spPr/>
        <p:txBody>
          <a:bodyPr/>
          <a:lstStyle/>
          <a:p>
            <a:pPr>
              <a:buClr>
                <a:schemeClr val="accent6">
                  <a:lumMod val="75000"/>
                </a:schemeClr>
              </a:buClr>
              <a:buFont typeface="Wingdings" pitchFamily="2" charset="2"/>
              <a:buChar char="ü"/>
            </a:pPr>
            <a:endParaRPr lang="fr-CA" sz="1200" dirty="0">
              <a:latin typeface="Times New Roman" pitchFamily="18" charset="0"/>
            </a:endParaRPr>
          </a:p>
        </p:txBody>
      </p:sp>
      <p:sp>
        <p:nvSpPr>
          <p:cNvPr id="4" name="Espace réservé du numéro de diapositive 3"/>
          <p:cNvSpPr>
            <a:spLocks noGrp="1"/>
          </p:cNvSpPr>
          <p:nvPr>
            <p:ph type="sldNum" sz="quarter" idx="10"/>
          </p:nvPr>
        </p:nvSpPr>
        <p:spPr/>
        <p:txBody>
          <a:bodyPr/>
          <a:lstStyle/>
          <a:p>
            <a:fld id="{F0A7FD1E-2455-46A9-9924-6DA9056CAF24}" type="slidenum">
              <a:rPr lang="fr-CA" smtClean="0"/>
              <a:t>9</a:t>
            </a:fld>
            <a:endParaRPr lang="fr-CA"/>
          </a:p>
        </p:txBody>
      </p:sp>
    </p:spTree>
    <p:extLst>
      <p:ext uri="{BB962C8B-B14F-4D97-AF65-F5344CB8AC3E}">
        <p14:creationId xmlns:p14="http://schemas.microsoft.com/office/powerpoint/2010/main" val="393364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solidFill>
                <a:srgbClr val="424456"/>
              </a:solidFil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solidFill>
                <a:srgbClr val="424456"/>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A1B63290-BE81-4973-80DF-F8508D2075E8}" type="slidenum">
              <a:rPr lang="en-US" smtClean="0">
                <a:solidFill>
                  <a:srgbClr val="424456"/>
                </a:solidFill>
              </a:rPr>
              <a:pPr>
                <a:defRPr/>
              </a:pPr>
              <a:t>‹N°›</a:t>
            </a:fld>
            <a:endParaRPr lang="en-US">
              <a:solidFill>
                <a:srgbClr val="424456"/>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1336042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24456"/>
              </a:solidFill>
            </a:endParaRPr>
          </a:p>
        </p:txBody>
      </p:sp>
      <p:sp>
        <p:nvSpPr>
          <p:cNvPr id="5" name="Footer Placeholder 4"/>
          <p:cNvSpPr>
            <a:spLocks noGrp="1"/>
          </p:cNvSpPr>
          <p:nvPr>
            <p:ph type="ftr" sz="quarter" idx="11"/>
          </p:nvPr>
        </p:nvSpPr>
        <p:spPr/>
        <p:txBody>
          <a:bodyPr/>
          <a:lstStyle/>
          <a:p>
            <a:pPr>
              <a:defRPr/>
            </a:pPr>
            <a:endParaRPr lang="en-US">
              <a:solidFill>
                <a:srgbClr val="424456"/>
              </a:solidFill>
            </a:endParaRPr>
          </a:p>
        </p:txBody>
      </p:sp>
      <p:sp>
        <p:nvSpPr>
          <p:cNvPr id="6" name="Slide Number Placeholder 5"/>
          <p:cNvSpPr>
            <a:spLocks noGrp="1"/>
          </p:cNvSpPr>
          <p:nvPr>
            <p:ph type="sldNum" sz="quarter" idx="12"/>
          </p:nvPr>
        </p:nvSpPr>
        <p:spPr/>
        <p:txBody>
          <a:bodyPr/>
          <a:lstStyle/>
          <a:p>
            <a:pPr>
              <a:defRPr/>
            </a:pPr>
            <a:fld id="{0740BCC1-A5FD-4156-9B22-3AC5B4539505}" type="slidenum">
              <a:rPr lang="en-US" smtClean="0">
                <a:solidFill>
                  <a:srgbClr val="424456"/>
                </a:solidFill>
              </a:rPr>
              <a:pPr>
                <a:defRPr/>
              </a:pPr>
              <a:t>‹N°›</a:t>
            </a:fld>
            <a:endParaRPr lang="en-US">
              <a:solidFill>
                <a:srgbClr val="424456"/>
              </a:solidFill>
            </a:endParaRPr>
          </a:p>
        </p:txBody>
      </p:sp>
    </p:spTree>
    <p:extLst>
      <p:ext uri="{BB962C8B-B14F-4D97-AF65-F5344CB8AC3E}">
        <p14:creationId xmlns:p14="http://schemas.microsoft.com/office/powerpoint/2010/main" val="6885617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24456"/>
              </a:solidFill>
            </a:endParaRPr>
          </a:p>
        </p:txBody>
      </p:sp>
      <p:sp>
        <p:nvSpPr>
          <p:cNvPr id="5" name="Footer Placeholder 4"/>
          <p:cNvSpPr>
            <a:spLocks noGrp="1"/>
          </p:cNvSpPr>
          <p:nvPr>
            <p:ph type="ftr" sz="quarter" idx="11"/>
          </p:nvPr>
        </p:nvSpPr>
        <p:spPr/>
        <p:txBody>
          <a:bodyPr/>
          <a:lstStyle/>
          <a:p>
            <a:pPr>
              <a:defRPr/>
            </a:pPr>
            <a:endParaRPr lang="en-US">
              <a:solidFill>
                <a:srgbClr val="424456"/>
              </a:solidFill>
            </a:endParaRPr>
          </a:p>
        </p:txBody>
      </p:sp>
      <p:sp>
        <p:nvSpPr>
          <p:cNvPr id="6" name="Slide Number Placeholder 5"/>
          <p:cNvSpPr>
            <a:spLocks noGrp="1"/>
          </p:cNvSpPr>
          <p:nvPr>
            <p:ph type="sldNum" sz="quarter" idx="12"/>
          </p:nvPr>
        </p:nvSpPr>
        <p:spPr/>
        <p:txBody>
          <a:bodyPr/>
          <a:lstStyle/>
          <a:p>
            <a:pPr>
              <a:defRPr/>
            </a:pPr>
            <a:fld id="{5D22ADF9-C42D-4BA5-8524-71902CF95373}" type="slidenum">
              <a:rPr lang="en-US" smtClean="0">
                <a:solidFill>
                  <a:srgbClr val="424456"/>
                </a:solidFill>
              </a:rPr>
              <a:pPr>
                <a:defRPr/>
              </a:pPr>
              <a:t>‹N°›</a:t>
            </a:fld>
            <a:endParaRPr lang="en-US">
              <a:solidFill>
                <a:srgbClr val="424456"/>
              </a:solidFill>
            </a:endParaRPr>
          </a:p>
        </p:txBody>
      </p:sp>
      <p:sp>
        <p:nvSpPr>
          <p:cNvPr id="7" name="Straight Connector 6"/>
          <p:cNvSpPr>
            <a:spLocks noChangeShapeType="1"/>
          </p:cNvSpPr>
          <p:nvPr/>
        </p:nvSpPr>
        <p:spPr>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8" name="Isosceles Triangle 7"/>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Straight Connector 8"/>
          <p:cNvSpPr>
            <a:spLocks noChangeShapeType="1"/>
          </p:cNvSpPr>
          <p:nvPr/>
        </p:nvSpPr>
        <p:spPr>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8094075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57200" y="3938595"/>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424456"/>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424456"/>
              </a:solidFill>
            </a:endParaRPr>
          </a:p>
        </p:txBody>
      </p:sp>
      <p:sp>
        <p:nvSpPr>
          <p:cNvPr id="8" name="Rectangle 6"/>
          <p:cNvSpPr>
            <a:spLocks noGrp="1" noChangeArrowheads="1"/>
          </p:cNvSpPr>
          <p:nvPr>
            <p:ph type="sldNum" sz="quarter" idx="12"/>
          </p:nvPr>
        </p:nvSpPr>
        <p:spPr/>
        <p:txBody>
          <a:bodyPr/>
          <a:lstStyle>
            <a:lvl1pPr>
              <a:defRPr/>
            </a:lvl1pPr>
          </a:lstStyle>
          <a:p>
            <a:pPr>
              <a:defRPr/>
            </a:pPr>
            <a:fld id="{85B41ACF-120B-45EB-BD38-EC8027AD3168}" type="slidenum">
              <a:rPr lang="en-US" smtClean="0">
                <a:solidFill>
                  <a:srgbClr val="424456"/>
                </a:solidFill>
              </a:rPr>
              <a:pPr>
                <a:defRPr/>
              </a:pPr>
              <a:t>‹N°›</a:t>
            </a:fld>
            <a:endParaRPr lang="en-US">
              <a:solidFill>
                <a:srgbClr val="424456"/>
              </a:solidFill>
            </a:endParaRPr>
          </a:p>
        </p:txBody>
      </p:sp>
    </p:spTree>
    <p:extLst>
      <p:ext uri="{BB962C8B-B14F-4D97-AF65-F5344CB8AC3E}">
        <p14:creationId xmlns:p14="http://schemas.microsoft.com/office/powerpoint/2010/main" val="39433821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8A432C8-69A7-458B-9684-2BFA64B31948}" type="datetime2">
              <a:rPr lang="en-US" smtClean="0"/>
              <a:t>Friday, April 28, 2017</a:t>
            </a:fld>
            <a:endParaRPr lang="en-US"/>
          </a:p>
        </p:txBody>
      </p:sp>
      <p:sp>
        <p:nvSpPr>
          <p:cNvPr id="5" name="Espace réservé du pied de page 4"/>
          <p:cNvSpPr>
            <a:spLocks noGrp="1"/>
          </p:cNvSpPr>
          <p:nvPr>
            <p:ph type="ftr" sz="quarter" idx="11"/>
          </p:nvPr>
        </p:nvSpPr>
        <p:spPr/>
        <p:txBody>
          <a:bodyPr/>
          <a:lstStyle/>
          <a:p>
            <a:pPr algn="r"/>
            <a:endParaRPr lang="en-US"/>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36706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396A3A3-94A6-4E5B-AF39-173ACA3E61CC}" type="datetime2">
              <a:rPr lang="en-US" smtClean="0"/>
              <a:t>Friday, April 28, 2017</a:t>
            </a:fld>
            <a:endParaRPr lang="en-US"/>
          </a:p>
        </p:txBody>
      </p:sp>
      <p:sp>
        <p:nvSpPr>
          <p:cNvPr id="5" name="Espace réservé du pied de page 4"/>
          <p:cNvSpPr>
            <a:spLocks noGrp="1"/>
          </p:cNvSpPr>
          <p:nvPr>
            <p:ph type="ftr" sz="quarter" idx="11"/>
          </p:nvPr>
        </p:nvSpPr>
        <p:spPr/>
        <p:txBody>
          <a:bodyPr/>
          <a:lstStyle/>
          <a:p>
            <a:pPr algn="r"/>
            <a:endParaRPr lang="en-US"/>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294142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933D019-A32C-4EAD-B8E6-DBDA699692FD}" type="datetime2">
              <a:rPr lang="en-US" smtClean="0"/>
              <a:t>Friday, April 28, 2017</a:t>
            </a:fld>
            <a:endParaRPr lang="en-US"/>
          </a:p>
        </p:txBody>
      </p:sp>
      <p:sp>
        <p:nvSpPr>
          <p:cNvPr id="5" name="Espace réservé du pied de page 4"/>
          <p:cNvSpPr>
            <a:spLocks noGrp="1"/>
          </p:cNvSpPr>
          <p:nvPr>
            <p:ph type="ftr" sz="quarter" idx="11"/>
          </p:nvPr>
        </p:nvSpPr>
        <p:spPr/>
        <p:txBody>
          <a:bodyPr/>
          <a:lstStyle/>
          <a:p>
            <a:pPr algn="r"/>
            <a:endParaRPr lang="en-US"/>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319092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CEBA98F-560C-4997-81C4-81D4D9187EAB}" type="datetime2">
              <a:rPr lang="en-US" smtClean="0"/>
              <a:t>Friday, April 28, 2017</a:t>
            </a:fld>
            <a:endParaRPr lang="en-US"/>
          </a:p>
        </p:txBody>
      </p:sp>
      <p:sp>
        <p:nvSpPr>
          <p:cNvPr id="6" name="Espace réservé du pied de page 5"/>
          <p:cNvSpPr>
            <a:spLocks noGrp="1"/>
          </p:cNvSpPr>
          <p:nvPr>
            <p:ph type="ftr" sz="quarter" idx="11"/>
          </p:nvPr>
        </p:nvSpPr>
        <p:spPr/>
        <p:txBody>
          <a:bodyPr/>
          <a:lstStyle/>
          <a:p>
            <a:pPr algn="r"/>
            <a:endParaRPr lang="en-US"/>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90093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50972B2-CA5C-437D-87D0-8081271A9E4B}" type="datetime2">
              <a:rPr lang="en-US" smtClean="0"/>
              <a:t>Friday, April 28, 2017</a:t>
            </a:fld>
            <a:endParaRPr lang="en-US"/>
          </a:p>
        </p:txBody>
      </p:sp>
      <p:sp>
        <p:nvSpPr>
          <p:cNvPr id="8" name="Espace réservé du pied de page 7"/>
          <p:cNvSpPr>
            <a:spLocks noGrp="1"/>
          </p:cNvSpPr>
          <p:nvPr>
            <p:ph type="ftr" sz="quarter" idx="11"/>
          </p:nvPr>
        </p:nvSpPr>
        <p:spPr/>
        <p:txBody>
          <a:bodyPr/>
          <a:lstStyle/>
          <a:p>
            <a:pPr algn="r"/>
            <a:endParaRPr lang="en-US"/>
          </a:p>
        </p:txBody>
      </p:sp>
      <p:sp>
        <p:nvSpPr>
          <p:cNvPr id="9" name="Espace réservé du numéro de diapositive 8"/>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333915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79CD4847-11EF-4466-A8AD-85CDB7B49118}" type="datetime2">
              <a:rPr lang="en-US" smtClean="0"/>
              <a:t>Friday, April 28, 2017</a:t>
            </a:fld>
            <a:endParaRPr lang="en-US"/>
          </a:p>
        </p:txBody>
      </p:sp>
      <p:sp>
        <p:nvSpPr>
          <p:cNvPr id="4" name="Espace réservé du pied de page 3"/>
          <p:cNvSpPr>
            <a:spLocks noGrp="1"/>
          </p:cNvSpPr>
          <p:nvPr>
            <p:ph type="ftr" sz="quarter" idx="11"/>
          </p:nvPr>
        </p:nvSpPr>
        <p:spPr/>
        <p:txBody>
          <a:bodyPr/>
          <a:lstStyle/>
          <a:p>
            <a:pPr algn="r"/>
            <a:endParaRPr lang="en-US"/>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55040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68457A-3AB9-4880-8A0C-9F8524491207}" type="datetime2">
              <a:rPr lang="en-US" smtClean="0"/>
              <a:t>Friday, April 28, 2017</a:t>
            </a:fld>
            <a:endParaRPr lang="en-US"/>
          </a:p>
        </p:txBody>
      </p:sp>
      <p:sp>
        <p:nvSpPr>
          <p:cNvPr id="3" name="Espace réservé du pied de page 2"/>
          <p:cNvSpPr>
            <a:spLocks noGrp="1"/>
          </p:cNvSpPr>
          <p:nvPr>
            <p:ph type="ftr" sz="quarter" idx="11"/>
          </p:nvPr>
        </p:nvSpPr>
        <p:spPr/>
        <p:txBody>
          <a:bodyPr/>
          <a:lstStyle/>
          <a:p>
            <a:pPr algn="r"/>
            <a:endParaRPr lang="en-US"/>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249357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424456"/>
              </a:solidFill>
            </a:endParaRPr>
          </a:p>
        </p:txBody>
      </p:sp>
      <p:sp>
        <p:nvSpPr>
          <p:cNvPr id="5" name="Footer Placeholder 4"/>
          <p:cNvSpPr>
            <a:spLocks noGrp="1"/>
          </p:cNvSpPr>
          <p:nvPr>
            <p:ph type="ftr" sz="quarter" idx="11"/>
          </p:nvPr>
        </p:nvSpPr>
        <p:spPr/>
        <p:txBody>
          <a:bodyPr/>
          <a:lstStyle/>
          <a:p>
            <a:pPr>
              <a:defRPr/>
            </a:pPr>
            <a:endParaRPr lang="en-US">
              <a:solidFill>
                <a:srgbClr val="424456"/>
              </a:solidFill>
            </a:endParaRPr>
          </a:p>
        </p:txBody>
      </p:sp>
      <p:sp>
        <p:nvSpPr>
          <p:cNvPr id="6" name="Slide Number Placeholder 5"/>
          <p:cNvSpPr>
            <a:spLocks noGrp="1"/>
          </p:cNvSpPr>
          <p:nvPr>
            <p:ph type="sldNum" sz="quarter" idx="12"/>
          </p:nvPr>
        </p:nvSpPr>
        <p:spPr/>
        <p:txBody>
          <a:bodyPr/>
          <a:lstStyle/>
          <a:p>
            <a:pPr>
              <a:defRPr/>
            </a:pPr>
            <a:fld id="{B733CA19-EC9B-4C12-B1CD-4C6D5458CB68}" type="slidenum">
              <a:rPr lang="en-US" smtClean="0">
                <a:solidFill>
                  <a:srgbClr val="424456"/>
                </a:solidFill>
              </a:rPr>
              <a:pPr>
                <a:defRPr/>
              </a:pPr>
              <a:t>‹N°›</a:t>
            </a:fld>
            <a:endParaRPr lang="en-US">
              <a:solidFill>
                <a:srgbClr val="424456"/>
              </a:solidFill>
            </a:endParaRPr>
          </a:p>
        </p:txBody>
      </p:sp>
      <p:sp>
        <p:nvSpPr>
          <p:cNvPr id="8" name="Content Placeholder 7"/>
          <p:cNvSpPr>
            <a:spLocks noGrp="1"/>
          </p:cNvSpPr>
          <p:nvPr>
            <p:ph sz="quarter" idx="1"/>
          </p:nvPr>
        </p:nvSpPr>
        <p:spPr>
          <a:xfrm>
            <a:off x="457200" y="1219200"/>
            <a:ext cx="8229600" cy="4937760"/>
          </a:xfrm>
        </p:spPr>
        <p:txBody>
          <a:bodyPr/>
          <a:lstStyle>
            <a:lvl1pPr>
              <a:defRPr sz="2200">
                <a:solidFill>
                  <a:schemeClr val="accent2">
                    <a:lumMod val="50000"/>
                  </a:schemeClr>
                </a:solidFill>
              </a:defRPr>
            </a:lvl1pPr>
            <a:lvl2pPr>
              <a:defRPr sz="2000">
                <a:solidFill>
                  <a:schemeClr val="accent2">
                    <a:lumMod val="75000"/>
                  </a:schemeClr>
                </a:solidFill>
              </a:defRPr>
            </a:lvl2pPr>
            <a:lvl3pPr>
              <a:defRPr sz="1800">
                <a:solidFill>
                  <a:schemeClr val="accent2"/>
                </a:solidFill>
              </a:defRPr>
            </a:lvl3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43737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E976D3-5B7F-4300-ABED-C91F1B2AE209}" type="datetime2">
              <a:rPr lang="en-US" smtClean="0"/>
              <a:t>Friday, April 28, 2017</a:t>
            </a:fld>
            <a:endParaRPr lang="en-US"/>
          </a:p>
        </p:txBody>
      </p:sp>
      <p:sp>
        <p:nvSpPr>
          <p:cNvPr id="6" name="Espace réservé du pied de page 5"/>
          <p:cNvSpPr>
            <a:spLocks noGrp="1"/>
          </p:cNvSpPr>
          <p:nvPr>
            <p:ph type="ftr" sz="quarter" idx="11"/>
          </p:nvPr>
        </p:nvSpPr>
        <p:spPr/>
        <p:txBody>
          <a:bodyPr/>
          <a:lstStyle/>
          <a:p>
            <a:pPr algn="r"/>
            <a:endParaRPr lang="en-US"/>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209023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BDC1E59-17DD-41CE-97CA-624A472382D4}" type="datetime2">
              <a:rPr lang="en-US" smtClean="0"/>
              <a:t>Friday, April 28, 2017</a:t>
            </a:fld>
            <a:endParaRPr lang="en-US"/>
          </a:p>
        </p:txBody>
      </p:sp>
      <p:sp>
        <p:nvSpPr>
          <p:cNvPr id="6" name="Espace réservé du pied de page 5"/>
          <p:cNvSpPr>
            <a:spLocks noGrp="1"/>
          </p:cNvSpPr>
          <p:nvPr>
            <p:ph type="ftr" sz="quarter" idx="11"/>
          </p:nvPr>
        </p:nvSpPr>
        <p:spPr/>
        <p:txBody>
          <a:bodyPr/>
          <a:lstStyle/>
          <a:p>
            <a:pPr algn="r"/>
            <a:endParaRPr lang="en-US"/>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74755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CC057FC-95B6-4D89-AFDA-ABA33EE921E5}" type="datetime2">
              <a:rPr lang="en-US" smtClean="0"/>
              <a:t>Friday, April 28, 2017</a:t>
            </a:fld>
            <a:endParaRPr lang="en-US"/>
          </a:p>
        </p:txBody>
      </p:sp>
      <p:sp>
        <p:nvSpPr>
          <p:cNvPr id="5" name="Espace réservé du pied de page 4"/>
          <p:cNvSpPr>
            <a:spLocks noGrp="1"/>
          </p:cNvSpPr>
          <p:nvPr>
            <p:ph type="ftr" sz="quarter" idx="11"/>
          </p:nvPr>
        </p:nvSpPr>
        <p:spPr/>
        <p:txBody>
          <a:bodyPr/>
          <a:lstStyle/>
          <a:p>
            <a:pPr algn="r"/>
            <a:endParaRPr lang="en-US"/>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224467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EC4549AC-EB31-477F-92A9-B1988E232878}" type="datetime2">
              <a:rPr lang="en-US" smtClean="0"/>
              <a:t>Friday, April 28, 2017</a:t>
            </a:fld>
            <a:endParaRPr lang="en-US"/>
          </a:p>
        </p:txBody>
      </p:sp>
      <p:sp>
        <p:nvSpPr>
          <p:cNvPr id="5" name="Espace réservé du pied de page 4"/>
          <p:cNvSpPr>
            <a:spLocks noGrp="1"/>
          </p:cNvSpPr>
          <p:nvPr>
            <p:ph type="ftr" sz="quarter" idx="11"/>
          </p:nvPr>
        </p:nvSpPr>
        <p:spPr/>
        <p:txBody>
          <a:bodyPr/>
          <a:lstStyle/>
          <a:p>
            <a:pPr algn="r"/>
            <a:endParaRPr lang="en-US"/>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t>‹N°›</a:t>
            </a:fld>
            <a:endParaRPr lang="en-US"/>
          </a:p>
        </p:txBody>
      </p:sp>
    </p:spTree>
    <p:extLst>
      <p:ext uri="{BB962C8B-B14F-4D97-AF65-F5344CB8AC3E}">
        <p14:creationId xmlns:p14="http://schemas.microsoft.com/office/powerpoint/2010/main" val="25627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solidFill>
                <a:srgbClr val="DEDEDE"/>
              </a:solidFil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solidFill>
                <a:srgbClr val="DEDEDE"/>
              </a:solidFil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73BAE705-269A-4326-8108-2D3622BBDD53}" type="slidenum">
              <a:rPr lang="en-US" smtClean="0">
                <a:solidFill>
                  <a:srgbClr val="DEDEDE"/>
                </a:solidFill>
              </a:rPr>
              <a:pPr>
                <a:defRPr/>
              </a:pPr>
              <a:t>‹N°›</a:t>
            </a:fld>
            <a:endParaRPr lang="en-US">
              <a:solidFill>
                <a:srgbClr val="DEDEDE"/>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47522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424456"/>
              </a:solidFill>
            </a:endParaRPr>
          </a:p>
        </p:txBody>
      </p:sp>
      <p:sp>
        <p:nvSpPr>
          <p:cNvPr id="6" name="Footer Placeholder 5"/>
          <p:cNvSpPr>
            <a:spLocks noGrp="1"/>
          </p:cNvSpPr>
          <p:nvPr>
            <p:ph type="ftr" sz="quarter" idx="11"/>
          </p:nvPr>
        </p:nvSpPr>
        <p:spPr/>
        <p:txBody>
          <a:bodyPr/>
          <a:lstStyle/>
          <a:p>
            <a:pPr>
              <a:defRPr/>
            </a:pPr>
            <a:endParaRPr lang="en-US">
              <a:solidFill>
                <a:srgbClr val="424456"/>
              </a:solidFill>
            </a:endParaRPr>
          </a:p>
        </p:txBody>
      </p:sp>
      <p:sp>
        <p:nvSpPr>
          <p:cNvPr id="7" name="Slide Number Placeholder 6"/>
          <p:cNvSpPr>
            <a:spLocks noGrp="1"/>
          </p:cNvSpPr>
          <p:nvPr>
            <p:ph type="sldNum" sz="quarter" idx="12"/>
          </p:nvPr>
        </p:nvSpPr>
        <p:spPr/>
        <p:txBody>
          <a:bodyPr/>
          <a:lstStyle/>
          <a:p>
            <a:pPr>
              <a:defRPr/>
            </a:pPr>
            <a:fld id="{7EA31BF8-9593-4147-AB78-D3309CB961FF}" type="slidenum">
              <a:rPr lang="en-US" smtClean="0">
                <a:solidFill>
                  <a:srgbClr val="424456"/>
                </a:solidFill>
              </a:rPr>
              <a:pPr>
                <a:defRPr/>
              </a:pPr>
              <a:t>‹N°›</a:t>
            </a:fld>
            <a:endParaRPr lang="en-US">
              <a:solidFill>
                <a:srgbClr val="424456"/>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9"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00444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6"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424456"/>
              </a:solidFill>
            </a:endParaRPr>
          </a:p>
        </p:txBody>
      </p:sp>
      <p:sp>
        <p:nvSpPr>
          <p:cNvPr id="8" name="Footer Placeholder 7"/>
          <p:cNvSpPr>
            <a:spLocks noGrp="1"/>
          </p:cNvSpPr>
          <p:nvPr>
            <p:ph type="ftr" sz="quarter" idx="11"/>
          </p:nvPr>
        </p:nvSpPr>
        <p:spPr/>
        <p:txBody>
          <a:bodyPr/>
          <a:lstStyle/>
          <a:p>
            <a:pPr>
              <a:defRPr/>
            </a:pPr>
            <a:endParaRPr lang="en-US">
              <a:solidFill>
                <a:srgbClr val="424456"/>
              </a:solidFill>
            </a:endParaRPr>
          </a:p>
        </p:txBody>
      </p:sp>
      <p:sp>
        <p:nvSpPr>
          <p:cNvPr id="9" name="Slide Number Placeholder 8"/>
          <p:cNvSpPr>
            <a:spLocks noGrp="1"/>
          </p:cNvSpPr>
          <p:nvPr>
            <p:ph type="sldNum" sz="quarter" idx="12"/>
          </p:nvPr>
        </p:nvSpPr>
        <p:spPr/>
        <p:txBody>
          <a:bodyPr/>
          <a:lstStyle/>
          <a:p>
            <a:pPr>
              <a:defRPr/>
            </a:pPr>
            <a:fld id="{9F74EA54-1B45-4684-9718-6367DDBAAE86}" type="slidenum">
              <a:rPr lang="en-US" smtClean="0">
                <a:solidFill>
                  <a:srgbClr val="424456"/>
                </a:solidFill>
              </a:rPr>
              <a:pPr>
                <a:defRPr/>
              </a:pPr>
              <a:t>‹N°›</a:t>
            </a:fld>
            <a:endParaRPr lang="en-US">
              <a:solidFill>
                <a:srgbClr val="424456"/>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86258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424456"/>
              </a:solidFill>
            </a:endParaRPr>
          </a:p>
        </p:txBody>
      </p:sp>
      <p:sp>
        <p:nvSpPr>
          <p:cNvPr id="4" name="Footer Placeholder 3"/>
          <p:cNvSpPr>
            <a:spLocks noGrp="1"/>
          </p:cNvSpPr>
          <p:nvPr>
            <p:ph type="ftr" sz="quarter" idx="11"/>
          </p:nvPr>
        </p:nvSpPr>
        <p:spPr/>
        <p:txBody>
          <a:bodyPr/>
          <a:lstStyle/>
          <a:p>
            <a:pPr>
              <a:defRPr/>
            </a:pPr>
            <a:endParaRPr lang="en-US">
              <a:solidFill>
                <a:srgbClr val="424456"/>
              </a:solidFill>
            </a:endParaRPr>
          </a:p>
        </p:txBody>
      </p:sp>
      <p:sp>
        <p:nvSpPr>
          <p:cNvPr id="5" name="Slide Number Placeholder 4"/>
          <p:cNvSpPr>
            <a:spLocks noGrp="1"/>
          </p:cNvSpPr>
          <p:nvPr>
            <p:ph type="sldNum" sz="quarter" idx="12"/>
          </p:nvPr>
        </p:nvSpPr>
        <p:spPr/>
        <p:txBody>
          <a:bodyPr/>
          <a:lstStyle/>
          <a:p>
            <a:pPr>
              <a:defRPr/>
            </a:pPr>
            <a:fld id="{B2A1A50B-7171-4E47-853A-0F7C41E0D555}" type="slidenum">
              <a:rPr lang="en-US" smtClean="0">
                <a:solidFill>
                  <a:srgbClr val="424456"/>
                </a:solidFill>
              </a:rPr>
              <a:pPr>
                <a:defRPr/>
              </a:pPr>
              <a:t>‹N°›</a:t>
            </a:fld>
            <a:endParaRPr lang="en-US">
              <a:solidFill>
                <a:srgbClr val="424456"/>
              </a:solidFill>
            </a:endParaRPr>
          </a:p>
        </p:txBody>
      </p:sp>
      <p:sp>
        <p:nvSpPr>
          <p:cNvPr id="6" name="Isosceles Triangle 5"/>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697145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24456"/>
              </a:solidFill>
            </a:endParaRPr>
          </a:p>
        </p:txBody>
      </p:sp>
      <p:sp>
        <p:nvSpPr>
          <p:cNvPr id="3" name="Footer Placeholder 2"/>
          <p:cNvSpPr>
            <a:spLocks noGrp="1"/>
          </p:cNvSpPr>
          <p:nvPr>
            <p:ph type="ftr" sz="quarter" idx="11"/>
          </p:nvPr>
        </p:nvSpPr>
        <p:spPr/>
        <p:txBody>
          <a:bodyPr/>
          <a:lstStyle/>
          <a:p>
            <a:pPr>
              <a:defRPr/>
            </a:pPr>
            <a:endParaRPr lang="en-US">
              <a:solidFill>
                <a:srgbClr val="424456"/>
              </a:solidFill>
            </a:endParaRPr>
          </a:p>
        </p:txBody>
      </p:sp>
      <p:sp>
        <p:nvSpPr>
          <p:cNvPr id="4" name="Slide Number Placeholder 3"/>
          <p:cNvSpPr>
            <a:spLocks noGrp="1"/>
          </p:cNvSpPr>
          <p:nvPr>
            <p:ph type="sldNum" sz="quarter" idx="12"/>
          </p:nvPr>
        </p:nvSpPr>
        <p:spPr/>
        <p:txBody>
          <a:bodyPr/>
          <a:lstStyle/>
          <a:p>
            <a:pPr>
              <a:defRPr/>
            </a:pPr>
            <a:fld id="{A46B984B-1916-4E82-8E56-5EF444F6C8BF}" type="slidenum">
              <a:rPr lang="en-US" smtClean="0">
                <a:solidFill>
                  <a:srgbClr val="424456"/>
                </a:solidFill>
              </a:rPr>
              <a:pPr>
                <a:defRPr/>
              </a:pPr>
              <a:t>‹N°›</a:t>
            </a:fld>
            <a:endParaRPr lang="en-US">
              <a:solidFill>
                <a:srgbClr val="424456"/>
              </a:solidFill>
            </a:endParaRPr>
          </a:p>
        </p:txBody>
      </p:sp>
      <p:sp>
        <p:nvSpPr>
          <p:cNvPr id="5" name="Straight Connector 4"/>
          <p:cNvSpPr>
            <a:spLocks noChangeShapeType="1"/>
          </p:cNvSpPr>
          <p:nvPr/>
        </p:nvSpPr>
        <p:spPr>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6" name="Isosceles Triangle 5"/>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2456867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6"/>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24456"/>
              </a:solidFill>
            </a:endParaRPr>
          </a:p>
        </p:txBody>
      </p:sp>
      <p:sp>
        <p:nvSpPr>
          <p:cNvPr id="6" name="Footer Placeholder 5"/>
          <p:cNvSpPr>
            <a:spLocks noGrp="1"/>
          </p:cNvSpPr>
          <p:nvPr>
            <p:ph type="ftr" sz="quarter" idx="11"/>
          </p:nvPr>
        </p:nvSpPr>
        <p:spPr/>
        <p:txBody>
          <a:bodyPr/>
          <a:lstStyle/>
          <a:p>
            <a:pPr>
              <a:defRPr/>
            </a:pPr>
            <a:endParaRPr lang="en-US">
              <a:solidFill>
                <a:srgbClr val="424456"/>
              </a:solidFill>
            </a:endParaRPr>
          </a:p>
        </p:txBody>
      </p:sp>
      <p:sp>
        <p:nvSpPr>
          <p:cNvPr id="7" name="Slide Number Placeholder 6"/>
          <p:cNvSpPr>
            <a:spLocks noGrp="1"/>
          </p:cNvSpPr>
          <p:nvPr>
            <p:ph type="sldNum" sz="quarter" idx="12"/>
          </p:nvPr>
        </p:nvSpPr>
        <p:spPr/>
        <p:txBody>
          <a:bodyPr/>
          <a:lstStyle/>
          <a:p>
            <a:pPr>
              <a:defRPr/>
            </a:pPr>
            <a:fld id="{F4E109F0-0E93-4301-825C-2510EDF32FA4}" type="slidenum">
              <a:rPr lang="en-US" smtClean="0">
                <a:solidFill>
                  <a:srgbClr val="424456"/>
                </a:solidFill>
              </a:rPr>
              <a:pPr>
                <a:defRPr/>
              </a:pPr>
              <a:t>‹N°›</a:t>
            </a:fld>
            <a:endParaRPr lang="en-US">
              <a:solidFill>
                <a:srgbClr val="424456"/>
              </a:solidFill>
            </a:endParaRPr>
          </a:p>
        </p:txBody>
      </p:sp>
      <p:sp>
        <p:nvSpPr>
          <p:cNvPr id="8" name="Straight Connector 7"/>
          <p:cNvSpPr>
            <a:spLocks noChangeShapeType="1"/>
          </p:cNvSpPr>
          <p:nvPr/>
        </p:nvSpPr>
        <p:spPr>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10" name="Straight Connector 9"/>
          <p:cNvSpPr>
            <a:spLocks noChangeShapeType="1"/>
          </p:cNvSpPr>
          <p:nvPr/>
        </p:nvSpPr>
        <p:spPr>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9" name="Isosceles Triangle 8"/>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776751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EDEDE"/>
              </a:solidFill>
            </a:endParaRPr>
          </a:p>
        </p:txBody>
      </p:sp>
      <p:sp>
        <p:nvSpPr>
          <p:cNvPr id="6" name="Footer Placeholder 5"/>
          <p:cNvSpPr>
            <a:spLocks noGrp="1"/>
          </p:cNvSpPr>
          <p:nvPr>
            <p:ph type="ftr" sz="quarter" idx="11"/>
          </p:nvPr>
        </p:nvSpPr>
        <p:spPr/>
        <p:txBody>
          <a:bodyPr/>
          <a:lstStyle/>
          <a:p>
            <a:pPr>
              <a:defRPr/>
            </a:pPr>
            <a:endParaRPr lang="en-US">
              <a:solidFill>
                <a:srgbClr val="DEDEDE"/>
              </a:solidFill>
            </a:endParaRPr>
          </a:p>
        </p:txBody>
      </p:sp>
      <p:sp>
        <p:nvSpPr>
          <p:cNvPr id="7" name="Slide Number Placeholder 6"/>
          <p:cNvSpPr>
            <a:spLocks noGrp="1"/>
          </p:cNvSpPr>
          <p:nvPr>
            <p:ph type="sldNum" sz="quarter" idx="12"/>
          </p:nvPr>
        </p:nvSpPr>
        <p:spPr/>
        <p:txBody>
          <a:bodyPr/>
          <a:lstStyle/>
          <a:p>
            <a:pPr>
              <a:defRPr/>
            </a:pPr>
            <a:fld id="{C8CBE6DE-41A2-4079-926E-1AA02BB8DD1C}" type="slidenum">
              <a:rPr lang="en-US" smtClean="0">
                <a:solidFill>
                  <a:srgbClr val="DEDEDE"/>
                </a:solidFill>
              </a:rPr>
              <a:pPr>
                <a:defRPr/>
              </a:pPr>
              <a:t>‹N°›</a:t>
            </a:fld>
            <a:endParaRPr lang="en-US">
              <a:solidFill>
                <a:srgbClr val="DEDEDE"/>
              </a:solidFill>
            </a:endParaRPr>
          </a:p>
        </p:txBody>
      </p:sp>
      <p:sp>
        <p:nvSpPr>
          <p:cNvPr id="8" name="Straight Connector 7"/>
          <p:cNvSpPr>
            <a:spLocks noChangeShapeType="1"/>
          </p:cNvSpPr>
          <p:nvPr/>
        </p:nvSpPr>
        <p:spPr>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Times New Roman" pitchFamily="18" charset="0"/>
              <a:cs typeface="Arial" charset="0"/>
            </a:endParaRPr>
          </a:p>
        </p:txBody>
      </p:sp>
      <p:sp>
        <p:nvSpPr>
          <p:cNvPr id="9" name="Isosceles Triangle 8"/>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03028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defRPr/>
            </a:pPr>
            <a:endParaRPr lang="en-US">
              <a:solidFill>
                <a:srgbClr val="424456"/>
              </a:solidFill>
              <a:latin typeface="Times New Roman" pitchFamily="18" charset="0"/>
              <a:cs typeface="Arial" charset="0"/>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424456"/>
              </a:solidFill>
              <a:latin typeface="Times New Roman" pitchFamily="18" charset="0"/>
              <a:cs typeface="Arial" charset="0"/>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defRPr/>
            </a:pPr>
            <a:fld id="{69E6B1BB-4B4D-4742-8FC3-BB7FF0D10852}" type="slidenum">
              <a:rPr lang="en-US" smtClean="0">
                <a:solidFill>
                  <a:srgbClr val="424456"/>
                </a:solidFill>
                <a:latin typeface="Times New Roman" pitchFamily="18" charset="0"/>
                <a:cs typeface="Arial" charset="0"/>
              </a:rPr>
              <a:pPr fontAlgn="base">
                <a:spcBef>
                  <a:spcPct val="0"/>
                </a:spcBef>
                <a:spcAft>
                  <a:spcPct val="0"/>
                </a:spcAft>
                <a:defRPr/>
              </a:pPr>
              <a:t>‹N°›</a:t>
            </a:fld>
            <a:endParaRPr lang="en-US">
              <a:solidFill>
                <a:srgbClr val="424456"/>
              </a:solidFill>
              <a:latin typeface="Times New Roman" pitchFamily="18" charset="0"/>
              <a:cs typeface="Arial" charset="0"/>
            </a:endParaRPr>
          </a:p>
        </p:txBody>
      </p:sp>
      <p:sp>
        <p:nvSpPr>
          <p:cNvPr id="28" name="Straight Connector 27"/>
          <p:cNvSpPr>
            <a:spLocks noChangeShapeType="1"/>
          </p:cNvSpPr>
          <p:nvPr/>
        </p:nvSpPr>
        <p:spPr>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29" name="Straight Connector 28"/>
          <p:cNvSpPr>
            <a:spLocks noChangeShapeType="1"/>
          </p:cNvSpPr>
          <p:nvPr/>
        </p:nvSpPr>
        <p:spPr>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Times New Roman" pitchFamily="18" charset="0"/>
              <a:cs typeface="Arial" charset="0"/>
            </a:endParaRPr>
          </a:p>
        </p:txBody>
      </p:sp>
      <p:sp>
        <p:nvSpPr>
          <p:cNvPr id="10" name="Isosceles Triangle 9"/>
          <p:cNvSpPr>
            <a:spLocks noChangeAspect="1"/>
          </p:cNvSpPr>
          <p:nvPr/>
        </p:nvSpPr>
        <p:spPr>
          <a:xfrm rot="5400000">
            <a:off x="419106" y="6467477"/>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8087740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accent2">
              <a:lumMod val="75000"/>
            </a:schemeClr>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lumMod val="60000"/>
              <a:lumOff val="40000"/>
            </a:schemeClr>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B818-7379-467D-8E76-EF9D9074A26C}" type="datetime2">
              <a:rPr lang="en-US" smtClean="0"/>
              <a:t>Friday, April 28, 2017</a:t>
            </a:fld>
            <a:endParaRPr lang="en-US"/>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t>‹N°›</a:t>
            </a:fld>
            <a:endParaRPr lang="en-US"/>
          </a:p>
        </p:txBody>
      </p:sp>
    </p:spTree>
    <p:extLst>
      <p:ext uri="{BB962C8B-B14F-4D97-AF65-F5344CB8AC3E}">
        <p14:creationId xmlns:p14="http://schemas.microsoft.com/office/powerpoint/2010/main" val="326070670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trajetvi.ca/activite/26-avril-2017-diner-causerie-l-application-de-la-loi-sur-la-protection-de-la-jeunesse-dans-les-communautes-autochtones-au-quebec" TargetMode="External"/><Relationship Id="rId3" Type="http://schemas.openxmlformats.org/officeDocument/2006/relationships/tags" Target="../tags/tag4.xml"/><Relationship Id="rId7" Type="http://schemas.openxmlformats.org/officeDocument/2006/relationships/image" Target="../media/image2.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jpg"/><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image" Target="../media/image7.tmp"/><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notesSlide" Target="../notesSlides/notesSlide11.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tags" Target="../tags/tag76.xml"/><Relationship Id="rId7" Type="http://schemas.openxmlformats.org/officeDocument/2006/relationships/slideLayout" Target="../slideLayouts/slideLayout14.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jpg"/><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9.tmp"/><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4.xml"/><Relationship Id="rId7" Type="http://schemas.openxmlformats.org/officeDocument/2006/relationships/slideLayout" Target="../slideLayouts/slideLayout1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2.tmp"/><Relationship Id="rId5" Type="http://schemas.openxmlformats.org/officeDocument/2006/relationships/tags" Target="../tags/tag96.xml"/><Relationship Id="rId10" Type="http://schemas.openxmlformats.org/officeDocument/2006/relationships/image" Target="../media/image11.jpeg"/><Relationship Id="rId4" Type="http://schemas.openxmlformats.org/officeDocument/2006/relationships/tags" Target="../tags/tag95.xml"/><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00.xml"/><Relationship Id="rId7" Type="http://schemas.openxmlformats.org/officeDocument/2006/relationships/notesSlide" Target="../notesSlides/notesSlide16.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14.xml"/><Relationship Id="rId5" Type="http://schemas.openxmlformats.org/officeDocument/2006/relationships/tags" Target="../tags/tag102.xml"/><Relationship Id="rId4" Type="http://schemas.openxmlformats.org/officeDocument/2006/relationships/tags" Target="../tags/tag101.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image" Target="../media/image2.jp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notesSlide" Target="../notesSlides/notesSlide2.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jpg"/><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jpg"/><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jpg"/><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tmp"/><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tmp"/><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6.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0397" y="30832"/>
            <a:ext cx="9180512" cy="6858000"/>
          </a:xfrm>
          <a:prstGeom prst="rect">
            <a:avLst/>
          </a:prstGeom>
        </p:spPr>
      </p:pic>
      <p:sp>
        <p:nvSpPr>
          <p:cNvPr id="2" name="Titre 1"/>
          <p:cNvSpPr>
            <a:spLocks noGrp="1"/>
          </p:cNvSpPr>
          <p:nvPr>
            <p:ph type="ctrTitle"/>
            <p:custDataLst>
              <p:tags r:id="rId2"/>
            </p:custDataLst>
          </p:nvPr>
        </p:nvSpPr>
        <p:spPr>
          <a:xfrm>
            <a:off x="3419872" y="692696"/>
            <a:ext cx="5112568" cy="3744416"/>
          </a:xfrm>
        </p:spPr>
        <p:txBody>
          <a:bodyPr>
            <a:normAutofit/>
          </a:bodyPr>
          <a:lstStyle/>
          <a:p>
            <a:r>
              <a:rPr lang="fr-CA" sz="3200" u="sng" dirty="0">
                <a:hlinkClick r:id="rId8"/>
              </a:rPr>
              <a:t>L</a:t>
            </a:r>
            <a:r>
              <a:rPr lang="fr-CA" sz="3200" u="sng" dirty="0" smtClean="0">
                <a:hlinkClick r:id="rId8"/>
              </a:rPr>
              <a:t>'application de la Loi sur la protection de la jeunesse dans les communautés autochtones au Québec</a:t>
            </a:r>
            <a:endParaRPr lang="fr-CA" sz="3200" u="sng" dirty="0"/>
          </a:p>
        </p:txBody>
      </p:sp>
      <p:sp>
        <p:nvSpPr>
          <p:cNvPr id="3" name="Rectangle 2"/>
          <p:cNvSpPr/>
          <p:nvPr>
            <p:custDataLst>
              <p:tags r:id="rId3"/>
            </p:custDataLst>
          </p:nvPr>
        </p:nvSpPr>
        <p:spPr>
          <a:xfrm>
            <a:off x="3131840" y="4274254"/>
            <a:ext cx="5669196" cy="1200329"/>
          </a:xfrm>
          <a:prstGeom prst="rect">
            <a:avLst/>
          </a:prstGeom>
        </p:spPr>
        <p:txBody>
          <a:bodyPr wrap="square">
            <a:spAutoFit/>
          </a:bodyPr>
          <a:lstStyle/>
          <a:p>
            <a:endParaRPr lang="en-CA" b="1" dirty="0">
              <a:solidFill>
                <a:srgbClr val="FF0000"/>
              </a:solidFill>
            </a:endParaRPr>
          </a:p>
          <a:p>
            <a:pPr algn="ctr"/>
            <a:r>
              <a:rPr lang="en-CA" b="1" dirty="0">
                <a:solidFill>
                  <a:schemeClr val="tx2"/>
                </a:solidFill>
              </a:rPr>
              <a:t>Lisa Ellington, </a:t>
            </a:r>
            <a:r>
              <a:rPr lang="en-CA" b="1" dirty="0" err="1">
                <a:solidFill>
                  <a:schemeClr val="tx2"/>
                </a:solidFill>
              </a:rPr>
              <a:t>B.psy</a:t>
            </a:r>
            <a:r>
              <a:rPr lang="en-CA" b="1" dirty="0">
                <a:solidFill>
                  <a:schemeClr val="tx2"/>
                </a:solidFill>
              </a:rPr>
              <a:t>, T.S., M.S.s</a:t>
            </a:r>
            <a:r>
              <a:rPr lang="en-CA" b="1" dirty="0" smtClean="0">
                <a:solidFill>
                  <a:schemeClr val="tx2"/>
                </a:solidFill>
              </a:rPr>
              <a:t>.</a:t>
            </a:r>
          </a:p>
          <a:p>
            <a:pPr algn="ctr"/>
            <a:r>
              <a:rPr lang="en-CA" b="1" dirty="0" err="1" smtClean="0">
                <a:solidFill>
                  <a:schemeClr val="tx2"/>
                </a:solidFill>
              </a:rPr>
              <a:t>Conseillère</a:t>
            </a:r>
            <a:r>
              <a:rPr lang="en-CA" b="1" dirty="0" smtClean="0">
                <a:solidFill>
                  <a:schemeClr val="tx2"/>
                </a:solidFill>
              </a:rPr>
              <a:t> </a:t>
            </a:r>
            <a:r>
              <a:rPr lang="en-CA" b="1" dirty="0" err="1" smtClean="0">
                <a:solidFill>
                  <a:schemeClr val="tx2"/>
                </a:solidFill>
              </a:rPr>
              <a:t>en</a:t>
            </a:r>
            <a:r>
              <a:rPr lang="en-CA" b="1" dirty="0" smtClean="0">
                <a:solidFill>
                  <a:schemeClr val="tx2"/>
                </a:solidFill>
              </a:rPr>
              <a:t> protection de la </a:t>
            </a:r>
            <a:r>
              <a:rPr lang="en-CA" b="1" dirty="0" err="1" smtClean="0">
                <a:solidFill>
                  <a:schemeClr val="tx2"/>
                </a:solidFill>
              </a:rPr>
              <a:t>jeunesse</a:t>
            </a:r>
            <a:endParaRPr lang="en-CA" b="1" dirty="0" smtClean="0">
              <a:solidFill>
                <a:schemeClr val="tx2"/>
              </a:solidFill>
            </a:endParaRPr>
          </a:p>
          <a:p>
            <a:pPr algn="ctr"/>
            <a:r>
              <a:rPr lang="en-CA" b="1" dirty="0" smtClean="0">
                <a:solidFill>
                  <a:schemeClr val="tx2"/>
                </a:solidFill>
              </a:rPr>
              <a:t>CSSSPNQL</a:t>
            </a:r>
          </a:p>
        </p:txBody>
      </p:sp>
      <p:pic>
        <p:nvPicPr>
          <p:cNvPr id="4" name="Image 3" descr="logo_cssspnql_coul_fra.png (1137×457) - Google Chrome"/>
          <p:cNvPicPr>
            <a:picLocks noChangeAspect="1"/>
          </p:cNvPicPr>
          <p:nvPr>
            <p:custDataLst>
              <p:tags r:id="rId4"/>
            </p:custDataLst>
          </p:nvPr>
        </p:nvPicPr>
        <p:blipFill rotWithShape="1">
          <a:blip r:embed="rId9" cstate="print">
            <a:extLst>
              <a:ext uri="{28A0092B-C50C-407E-A947-70E740481C1C}">
                <a14:useLocalDpi xmlns:a14="http://schemas.microsoft.com/office/drawing/2010/main" val="0"/>
              </a:ext>
            </a:extLst>
          </a:blip>
          <a:srcRect l="20791" t="30442" r="20595" b="26357"/>
          <a:stretch/>
        </p:blipFill>
        <p:spPr>
          <a:xfrm>
            <a:off x="4557624" y="5504155"/>
            <a:ext cx="2817627" cy="1132763"/>
          </a:xfrm>
          <a:prstGeom prst="rect">
            <a:avLst/>
          </a:prstGeom>
        </p:spPr>
      </p:pic>
    </p:spTree>
    <p:extLst>
      <p:ext uri="{BB962C8B-B14F-4D97-AF65-F5344CB8AC3E}">
        <p14:creationId xmlns:p14="http://schemas.microsoft.com/office/powerpoint/2010/main" val="4157229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56592" y="0"/>
            <a:ext cx="9900592" cy="6858000"/>
          </a:xfrm>
          <a:prstGeom prst="rect">
            <a:avLst/>
          </a:prstGeom>
        </p:spPr>
      </p:pic>
      <p:sp>
        <p:nvSpPr>
          <p:cNvPr id="2" name="Titre 1"/>
          <p:cNvSpPr>
            <a:spLocks noGrp="1"/>
          </p:cNvSpPr>
          <p:nvPr>
            <p:ph type="title"/>
            <p:custDataLst>
              <p:tags r:id="rId2"/>
            </p:custDataLst>
          </p:nvPr>
        </p:nvSpPr>
        <p:spPr/>
        <p:txBody>
          <a:bodyPr>
            <a:normAutofit fontScale="90000"/>
          </a:bodyPr>
          <a:lstStyle/>
          <a:p>
            <a:r>
              <a:rPr lang="en-CA" dirty="0" smtClean="0"/>
              <a:t>Comment </a:t>
            </a:r>
            <a:r>
              <a:rPr lang="en-CA" dirty="0" err="1" smtClean="0"/>
              <a:t>expliquer</a:t>
            </a:r>
            <a:r>
              <a:rPr lang="en-CA" dirty="0" smtClean="0"/>
              <a:t> </a:t>
            </a:r>
            <a:r>
              <a:rPr lang="en-CA" dirty="0" err="1" smtClean="0"/>
              <a:t>cette</a:t>
            </a:r>
            <a:r>
              <a:rPr lang="en-CA" dirty="0" smtClean="0"/>
              <a:t> </a:t>
            </a:r>
            <a:r>
              <a:rPr lang="en-CA" dirty="0" err="1" smtClean="0"/>
              <a:t>surreprésentation</a:t>
            </a:r>
            <a:r>
              <a:rPr lang="en-CA" dirty="0" smtClean="0"/>
              <a:t>?</a:t>
            </a:r>
            <a:endParaRPr lang="fr-CA" dirty="0"/>
          </a:p>
        </p:txBody>
      </p:sp>
      <p:sp>
        <p:nvSpPr>
          <p:cNvPr id="3" name="Espace réservé du contenu 2"/>
          <p:cNvSpPr>
            <a:spLocks noGrp="1"/>
          </p:cNvSpPr>
          <p:nvPr>
            <p:ph idx="1"/>
            <p:custDataLst>
              <p:tags r:id="rId3"/>
            </p:custDataLst>
          </p:nvPr>
        </p:nvSpPr>
        <p:spPr>
          <a:xfrm>
            <a:off x="1619672" y="1600204"/>
            <a:ext cx="7067128" cy="4525963"/>
          </a:xfrm>
        </p:spPr>
        <p:txBody>
          <a:bodyPr>
            <a:normAutofit fontScale="85000" lnSpcReduction="10000"/>
          </a:bodyPr>
          <a:lstStyle/>
          <a:p>
            <a:r>
              <a:rPr lang="en-CA" dirty="0" err="1" smtClean="0"/>
              <a:t>Pauvreté</a:t>
            </a:r>
            <a:endParaRPr lang="en-CA" dirty="0" smtClean="0"/>
          </a:p>
          <a:p>
            <a:r>
              <a:rPr lang="en-CA" dirty="0" err="1" smtClean="0"/>
              <a:t>Mauvaises</a:t>
            </a:r>
            <a:r>
              <a:rPr lang="en-CA" dirty="0" smtClean="0"/>
              <a:t> conditions de </a:t>
            </a:r>
            <a:r>
              <a:rPr lang="en-CA" dirty="0" err="1" smtClean="0"/>
              <a:t>logement</a:t>
            </a:r>
            <a:endParaRPr lang="en-CA" dirty="0" smtClean="0"/>
          </a:p>
          <a:p>
            <a:r>
              <a:rPr lang="en-CA" dirty="0" err="1" smtClean="0"/>
              <a:t>Problèmes</a:t>
            </a:r>
            <a:r>
              <a:rPr lang="en-CA" dirty="0" smtClean="0"/>
              <a:t> de </a:t>
            </a:r>
            <a:r>
              <a:rPr lang="en-CA" dirty="0" err="1" smtClean="0"/>
              <a:t>toxicomanie</a:t>
            </a:r>
            <a:endParaRPr lang="en-CA" dirty="0" smtClean="0"/>
          </a:p>
          <a:p>
            <a:r>
              <a:rPr lang="en-CA" dirty="0" err="1" smtClean="0"/>
              <a:t>Habiletés</a:t>
            </a:r>
            <a:r>
              <a:rPr lang="en-CA" dirty="0" smtClean="0"/>
              <a:t> </a:t>
            </a:r>
            <a:r>
              <a:rPr lang="en-CA" dirty="0" err="1" smtClean="0"/>
              <a:t>parentales</a:t>
            </a:r>
            <a:r>
              <a:rPr lang="en-CA" dirty="0" smtClean="0"/>
              <a:t> non-apprises</a:t>
            </a:r>
          </a:p>
          <a:p>
            <a:r>
              <a:rPr lang="en-CA" dirty="0" err="1" smtClean="0"/>
              <a:t>Manque</a:t>
            </a:r>
            <a:r>
              <a:rPr lang="en-CA" dirty="0" smtClean="0"/>
              <a:t> de services </a:t>
            </a:r>
            <a:r>
              <a:rPr lang="en-CA" dirty="0" err="1" smtClean="0"/>
              <a:t>préventifs</a:t>
            </a:r>
            <a:r>
              <a:rPr lang="en-CA" dirty="0" smtClean="0"/>
              <a:t> et de </a:t>
            </a:r>
            <a:r>
              <a:rPr lang="en-CA" dirty="0" err="1" smtClean="0"/>
              <a:t>ressources</a:t>
            </a:r>
            <a:endParaRPr lang="en-CA" dirty="0" smtClean="0"/>
          </a:p>
          <a:p>
            <a:r>
              <a:rPr lang="en-CA" dirty="0" err="1" smtClean="0"/>
              <a:t>Incompréhension</a:t>
            </a:r>
            <a:r>
              <a:rPr lang="en-CA" dirty="0" smtClean="0"/>
              <a:t> des cultures </a:t>
            </a:r>
            <a:r>
              <a:rPr lang="en-CA" dirty="0" err="1" smtClean="0"/>
              <a:t>autochtones</a:t>
            </a:r>
            <a:r>
              <a:rPr lang="en-CA" dirty="0" smtClean="0"/>
              <a:t> par les </a:t>
            </a:r>
            <a:r>
              <a:rPr lang="en-CA" dirty="0" err="1" smtClean="0"/>
              <a:t>travailleurs</a:t>
            </a:r>
            <a:r>
              <a:rPr lang="en-CA" dirty="0" smtClean="0"/>
              <a:t> non-</a:t>
            </a:r>
            <a:r>
              <a:rPr lang="en-CA" dirty="0" err="1" smtClean="0"/>
              <a:t>autochtones</a:t>
            </a:r>
            <a:r>
              <a:rPr lang="en-CA" dirty="0" smtClean="0"/>
              <a:t> </a:t>
            </a:r>
          </a:p>
          <a:p>
            <a:r>
              <a:rPr lang="en-CA" dirty="0" err="1" smtClean="0"/>
              <a:t>Méconnaissance</a:t>
            </a:r>
            <a:r>
              <a:rPr lang="en-CA" dirty="0" smtClean="0"/>
              <a:t> </a:t>
            </a:r>
            <a:r>
              <a:rPr lang="en-CA" dirty="0" err="1" smtClean="0"/>
              <a:t>ou</a:t>
            </a:r>
            <a:r>
              <a:rPr lang="en-CA" dirty="0" smtClean="0"/>
              <a:t> </a:t>
            </a:r>
            <a:r>
              <a:rPr lang="en-CA" dirty="0" err="1" smtClean="0"/>
              <a:t>rejet</a:t>
            </a:r>
            <a:r>
              <a:rPr lang="en-CA" dirty="0" smtClean="0"/>
              <a:t> des </a:t>
            </a:r>
            <a:r>
              <a:rPr lang="en-CA" dirty="0" err="1" smtClean="0"/>
              <a:t>particularités</a:t>
            </a:r>
            <a:r>
              <a:rPr lang="en-CA" dirty="0" smtClean="0"/>
              <a:t> des conceptions </a:t>
            </a:r>
            <a:r>
              <a:rPr lang="en-CA" dirty="0" err="1" smtClean="0"/>
              <a:t>autochtones</a:t>
            </a:r>
            <a:r>
              <a:rPr lang="en-CA" dirty="0" smtClean="0"/>
              <a:t> de la </a:t>
            </a:r>
            <a:r>
              <a:rPr lang="en-CA" dirty="0" err="1" smtClean="0"/>
              <a:t>famille</a:t>
            </a:r>
            <a:r>
              <a:rPr lang="en-CA" dirty="0" smtClean="0"/>
              <a:t> </a:t>
            </a:r>
          </a:p>
          <a:p>
            <a:pPr marL="0" indent="0" algn="r">
              <a:buNone/>
            </a:pPr>
            <a:r>
              <a:rPr lang="en-CA" sz="1500" dirty="0" smtClean="0"/>
              <a:t>(</a:t>
            </a:r>
            <a:r>
              <a:rPr lang="en-CA" sz="1500" dirty="0" err="1" smtClean="0"/>
              <a:t>Guay</a:t>
            </a:r>
            <a:r>
              <a:rPr lang="en-CA" sz="1500" dirty="0" smtClean="0"/>
              <a:t> et </a:t>
            </a:r>
            <a:r>
              <a:rPr lang="en-CA" sz="1500" dirty="0" err="1" smtClean="0"/>
              <a:t>Grammond</a:t>
            </a:r>
            <a:r>
              <a:rPr lang="en-CA" sz="1500" dirty="0" smtClean="0"/>
              <a:t>, 2012)</a:t>
            </a:r>
          </a:p>
          <a:p>
            <a:endParaRPr lang="fr-CA" dirty="0"/>
          </a:p>
        </p:txBody>
      </p:sp>
    </p:spTree>
    <p:extLst>
      <p:ext uri="{BB962C8B-B14F-4D97-AF65-F5344CB8AC3E}">
        <p14:creationId xmlns:p14="http://schemas.microsoft.com/office/powerpoint/2010/main" val="181620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pPr algn="r"/>
            <a:r>
              <a:rPr lang="en-CA" dirty="0" smtClean="0"/>
              <a:t>4. </a:t>
            </a:r>
            <a:r>
              <a:rPr lang="en-CA" dirty="0" err="1" smtClean="0"/>
              <a:t>Modèle</a:t>
            </a:r>
            <a:r>
              <a:rPr lang="en-CA" dirty="0" smtClean="0"/>
              <a:t> </a:t>
            </a:r>
            <a:r>
              <a:rPr lang="en-CA" dirty="0" err="1" smtClean="0"/>
              <a:t>d’adaptation</a:t>
            </a:r>
            <a:r>
              <a:rPr lang="en-CA" dirty="0" smtClean="0"/>
              <a:t> : la LPJ et les </a:t>
            </a:r>
            <a:r>
              <a:rPr lang="en-CA" dirty="0" err="1" smtClean="0"/>
              <a:t>Autochtones</a:t>
            </a:r>
            <a:r>
              <a:rPr lang="en-CA" dirty="0" smtClean="0"/>
              <a:t> au Québec</a:t>
            </a:r>
            <a:endParaRPr lang="fr-CA" dirty="0"/>
          </a:p>
        </p:txBody>
      </p:sp>
      <p:sp>
        <p:nvSpPr>
          <p:cNvPr id="3" name="Espace réservé du contenu 2"/>
          <p:cNvSpPr>
            <a:spLocks noGrp="1"/>
          </p:cNvSpPr>
          <p:nvPr>
            <p:ph idx="1"/>
            <p:custDataLst>
              <p:tags r:id="rId2"/>
            </p:custDataLst>
          </p:nvPr>
        </p:nvSpPr>
        <p:spPr>
          <a:xfrm>
            <a:off x="457200" y="1916832"/>
            <a:ext cx="8229600" cy="4525963"/>
          </a:xfrm>
        </p:spPr>
        <p:txBody>
          <a:bodyPr>
            <a:normAutofit fontScale="85000" lnSpcReduction="20000"/>
          </a:bodyPr>
          <a:lstStyle/>
          <a:p>
            <a:r>
              <a:rPr lang="en-CA" dirty="0" err="1" smtClean="0"/>
              <a:t>Années</a:t>
            </a:r>
            <a:r>
              <a:rPr lang="en-CA" dirty="0" smtClean="0"/>
              <a:t> 80 - Ententes </a:t>
            </a:r>
            <a:r>
              <a:rPr lang="en-CA" dirty="0" err="1" smtClean="0"/>
              <a:t>bipartites</a:t>
            </a:r>
            <a:r>
              <a:rPr lang="en-CA" dirty="0" smtClean="0"/>
              <a:t>/</a:t>
            </a:r>
            <a:r>
              <a:rPr lang="en-CA" dirty="0" err="1" smtClean="0"/>
              <a:t>Création</a:t>
            </a:r>
            <a:r>
              <a:rPr lang="en-CA" dirty="0" smtClean="0"/>
              <a:t> des ASEFPN</a:t>
            </a:r>
          </a:p>
          <a:p>
            <a:endParaRPr lang="fr-CA" dirty="0" smtClean="0"/>
          </a:p>
          <a:p>
            <a:r>
              <a:rPr lang="en-CA" dirty="0" err="1" smtClean="0"/>
              <a:t>Années</a:t>
            </a:r>
            <a:r>
              <a:rPr lang="en-CA" dirty="0" smtClean="0"/>
              <a:t> 2000 - </a:t>
            </a:r>
            <a:r>
              <a:rPr lang="en-CA" dirty="0" err="1" smtClean="0"/>
              <a:t>Toute</a:t>
            </a:r>
            <a:r>
              <a:rPr lang="en-CA" dirty="0" smtClean="0"/>
              <a:t> intervention de la DPJ </a:t>
            </a:r>
            <a:r>
              <a:rPr lang="en-CA" dirty="0" err="1" smtClean="0"/>
              <a:t>doit</a:t>
            </a:r>
            <a:r>
              <a:rPr lang="en-CA" dirty="0" smtClean="0"/>
              <a:t> </a:t>
            </a:r>
            <a:r>
              <a:rPr lang="en-CA" dirty="0" err="1" smtClean="0"/>
              <a:t>tenir</a:t>
            </a:r>
            <a:r>
              <a:rPr lang="en-CA" dirty="0" smtClean="0"/>
              <a:t> </a:t>
            </a:r>
            <a:r>
              <a:rPr lang="en-CA" dirty="0" err="1" smtClean="0"/>
              <a:t>compte</a:t>
            </a:r>
            <a:r>
              <a:rPr lang="en-CA" dirty="0" smtClean="0"/>
              <a:t> des </a:t>
            </a:r>
            <a:r>
              <a:rPr lang="en-CA" dirty="0" err="1" smtClean="0"/>
              <a:t>caractéristiques</a:t>
            </a:r>
            <a:r>
              <a:rPr lang="en-CA" dirty="0" smtClean="0"/>
              <a:t> des </a:t>
            </a:r>
            <a:r>
              <a:rPr lang="en-CA" dirty="0" err="1" smtClean="0"/>
              <a:t>communautés</a:t>
            </a:r>
            <a:r>
              <a:rPr lang="en-CA" dirty="0" smtClean="0"/>
              <a:t> </a:t>
            </a:r>
            <a:r>
              <a:rPr lang="en-CA" dirty="0" err="1" smtClean="0"/>
              <a:t>autochtones</a:t>
            </a:r>
            <a:r>
              <a:rPr lang="en-CA" dirty="0" smtClean="0"/>
              <a:t> (LPJ, art. 2.4, par.5c)</a:t>
            </a:r>
          </a:p>
          <a:p>
            <a:endParaRPr lang="en-CA" dirty="0" smtClean="0"/>
          </a:p>
          <a:p>
            <a:r>
              <a:rPr lang="en-CA" dirty="0" smtClean="0"/>
              <a:t>2001 - </a:t>
            </a:r>
            <a:r>
              <a:rPr lang="en-CA" dirty="0" err="1" smtClean="0"/>
              <a:t>Permet</a:t>
            </a:r>
            <a:r>
              <a:rPr lang="en-CA" dirty="0" smtClean="0"/>
              <a:t> au </a:t>
            </a:r>
            <a:r>
              <a:rPr lang="en-CA" dirty="0" err="1" smtClean="0"/>
              <a:t>gouvernement</a:t>
            </a:r>
            <a:r>
              <a:rPr lang="en-CA" dirty="0" smtClean="0"/>
              <a:t> provincial de </a:t>
            </a:r>
            <a:r>
              <a:rPr lang="en-CA" dirty="0" err="1" smtClean="0"/>
              <a:t>conclure</a:t>
            </a:r>
            <a:r>
              <a:rPr lang="en-CA" dirty="0" smtClean="0"/>
              <a:t>, avec </a:t>
            </a:r>
            <a:r>
              <a:rPr lang="en-CA" dirty="0" err="1" smtClean="0"/>
              <a:t>une</a:t>
            </a:r>
            <a:r>
              <a:rPr lang="en-CA" dirty="0" smtClean="0"/>
              <a:t> </a:t>
            </a:r>
            <a:r>
              <a:rPr lang="en-CA" dirty="0" err="1" smtClean="0"/>
              <a:t>communauté</a:t>
            </a:r>
            <a:r>
              <a:rPr lang="en-CA" dirty="0" smtClean="0"/>
              <a:t> </a:t>
            </a:r>
            <a:r>
              <a:rPr lang="en-CA" dirty="0" err="1" smtClean="0"/>
              <a:t>autochtone</a:t>
            </a:r>
            <a:r>
              <a:rPr lang="en-CA" dirty="0"/>
              <a:t> </a:t>
            </a:r>
            <a:r>
              <a:rPr lang="en-CA" dirty="0" err="1" smtClean="0"/>
              <a:t>ou</a:t>
            </a:r>
            <a:r>
              <a:rPr lang="en-CA" dirty="0" smtClean="0"/>
              <a:t> un </a:t>
            </a:r>
            <a:r>
              <a:rPr lang="en-CA" dirty="0" err="1" smtClean="0"/>
              <a:t>regroupement</a:t>
            </a:r>
            <a:r>
              <a:rPr lang="en-CA" dirty="0" smtClean="0"/>
              <a:t> de </a:t>
            </a:r>
            <a:r>
              <a:rPr lang="en-CA" dirty="0" err="1" smtClean="0"/>
              <a:t>communauts</a:t>
            </a:r>
            <a:r>
              <a:rPr lang="en-CA" dirty="0" smtClean="0"/>
              <a:t>, </a:t>
            </a:r>
            <a:r>
              <a:rPr lang="en-CA" dirty="0" err="1" smtClean="0"/>
              <a:t>une</a:t>
            </a:r>
            <a:r>
              <a:rPr lang="en-CA" dirty="0" smtClean="0"/>
              <a:t> entente </a:t>
            </a:r>
            <a:r>
              <a:rPr lang="en-CA" dirty="0" err="1" smtClean="0"/>
              <a:t>établissant</a:t>
            </a:r>
            <a:r>
              <a:rPr lang="en-CA" dirty="0" smtClean="0"/>
              <a:t> un </a:t>
            </a:r>
            <a:r>
              <a:rPr lang="en-CA" b="1" dirty="0" err="1" smtClean="0"/>
              <a:t>régime</a:t>
            </a:r>
            <a:r>
              <a:rPr lang="en-CA" b="1" dirty="0" smtClean="0"/>
              <a:t> </a:t>
            </a:r>
            <a:r>
              <a:rPr lang="en-CA" b="1" dirty="0" err="1" smtClean="0"/>
              <a:t>particulier</a:t>
            </a:r>
            <a:r>
              <a:rPr lang="en-CA" b="1" dirty="0" smtClean="0"/>
              <a:t> de protection de la </a:t>
            </a:r>
            <a:r>
              <a:rPr lang="en-CA" b="1" dirty="0" err="1" smtClean="0"/>
              <a:t>jeunesse</a:t>
            </a:r>
            <a:r>
              <a:rPr lang="en-CA" dirty="0" smtClean="0"/>
              <a:t> (LPJ, art. 37.5). </a:t>
            </a:r>
            <a:r>
              <a:rPr lang="en-CA" dirty="0" err="1" smtClean="0"/>
              <a:t>Toutefois</a:t>
            </a:r>
            <a:r>
              <a:rPr lang="en-CA" dirty="0" smtClean="0"/>
              <a:t>, </a:t>
            </a:r>
            <a:r>
              <a:rPr lang="en-CA" dirty="0" err="1" smtClean="0"/>
              <a:t>aucune</a:t>
            </a:r>
            <a:r>
              <a:rPr lang="en-CA" dirty="0" smtClean="0"/>
              <a:t> entente de </a:t>
            </a:r>
            <a:r>
              <a:rPr lang="en-CA" dirty="0" err="1" smtClean="0"/>
              <a:t>ce</a:t>
            </a:r>
            <a:r>
              <a:rPr lang="en-CA" dirty="0" smtClean="0"/>
              <a:t> type </a:t>
            </a:r>
            <a:r>
              <a:rPr lang="en-CA" dirty="0" err="1" smtClean="0"/>
              <a:t>n’a</a:t>
            </a:r>
            <a:r>
              <a:rPr lang="en-CA" dirty="0" smtClean="0"/>
              <a:t> </a:t>
            </a:r>
            <a:r>
              <a:rPr lang="en-CA" dirty="0" err="1" smtClean="0"/>
              <a:t>été</a:t>
            </a:r>
            <a:r>
              <a:rPr lang="en-CA" dirty="0" smtClean="0"/>
              <a:t> </a:t>
            </a:r>
            <a:r>
              <a:rPr lang="en-CA" dirty="0" err="1" smtClean="0"/>
              <a:t>signée</a:t>
            </a:r>
            <a:r>
              <a:rPr lang="en-CA" dirty="0" smtClean="0"/>
              <a:t>. </a:t>
            </a:r>
          </a:p>
          <a:p>
            <a:endParaRPr lang="en-CA" dirty="0"/>
          </a:p>
        </p:txBody>
      </p:sp>
    </p:spTree>
    <p:extLst>
      <p:ext uri="{BB962C8B-B14F-4D97-AF65-F5344CB8AC3E}">
        <p14:creationId xmlns:p14="http://schemas.microsoft.com/office/powerpoint/2010/main" val="78086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en-CA" sz="3500" dirty="0" err="1" smtClean="0"/>
              <a:t>Modèle</a:t>
            </a:r>
            <a:r>
              <a:rPr lang="en-CA" sz="3500" dirty="0" smtClean="0"/>
              <a:t> de </a:t>
            </a:r>
            <a:r>
              <a:rPr lang="en-CA" sz="3500" dirty="0" err="1" smtClean="0"/>
              <a:t>gouvernance</a:t>
            </a:r>
            <a:r>
              <a:rPr lang="en-CA" sz="3500" dirty="0" smtClean="0"/>
              <a:t> au Québec</a:t>
            </a:r>
            <a:br>
              <a:rPr lang="en-CA" sz="3500" dirty="0" smtClean="0"/>
            </a:br>
            <a:r>
              <a:rPr lang="en-CA" sz="3500" dirty="0" smtClean="0"/>
              <a:t> </a:t>
            </a:r>
            <a:r>
              <a:rPr lang="en-CA" sz="3500" dirty="0" err="1" smtClean="0"/>
              <a:t>Agence</a:t>
            </a:r>
            <a:r>
              <a:rPr lang="en-CA" sz="3500" dirty="0" smtClean="0"/>
              <a:t> de services à </a:t>
            </a:r>
            <a:r>
              <a:rPr lang="en-CA" sz="3500" dirty="0" err="1" smtClean="0"/>
              <a:t>l’enfance</a:t>
            </a:r>
            <a:r>
              <a:rPr lang="en-CA" sz="3500" dirty="0" smtClean="0"/>
              <a:t> et à la </a:t>
            </a:r>
            <a:r>
              <a:rPr lang="en-CA" sz="3500" dirty="0" err="1" smtClean="0"/>
              <a:t>famille</a:t>
            </a:r>
            <a:r>
              <a:rPr lang="en-CA" sz="3500" dirty="0" smtClean="0"/>
              <a:t> des Premières Nations </a:t>
            </a:r>
            <a:endParaRPr lang="fr-CA" sz="3500"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21143256"/>
              </p:ext>
            </p:extLst>
          </p:nvPr>
        </p:nvGraphicFramePr>
        <p:xfrm>
          <a:off x="416262" y="2564904"/>
          <a:ext cx="8147248" cy="2103120"/>
        </p:xfrm>
        <a:graphic>
          <a:graphicData uri="http://schemas.openxmlformats.org/drawingml/2006/table">
            <a:tbl>
              <a:tblPr firstRow="1" bandRow="1">
                <a:tableStyleId>{5C22544A-7EE6-4342-B048-85BDC9FD1C3A}</a:tableStyleId>
              </a:tblPr>
              <a:tblGrid>
                <a:gridCol w="2036812"/>
                <a:gridCol w="2036812"/>
                <a:gridCol w="2036812"/>
                <a:gridCol w="2036812"/>
              </a:tblGrid>
              <a:tr h="370840">
                <a:tc>
                  <a:txBody>
                    <a:bodyPr/>
                    <a:lstStyle/>
                    <a:p>
                      <a:r>
                        <a:rPr lang="en-CA" dirty="0" smtClean="0"/>
                        <a:t>Services</a:t>
                      </a:r>
                      <a:r>
                        <a:rPr lang="en-CA" baseline="0" dirty="0" smtClean="0"/>
                        <a:t> pour les </a:t>
                      </a:r>
                      <a:r>
                        <a:rPr lang="en-CA" baseline="0" dirty="0" err="1" smtClean="0"/>
                        <a:t>enfants</a:t>
                      </a:r>
                      <a:r>
                        <a:rPr lang="en-CA" baseline="0" dirty="0" smtClean="0"/>
                        <a:t> </a:t>
                      </a:r>
                      <a:r>
                        <a:rPr lang="en-CA" baseline="0" dirty="0" err="1" smtClean="0"/>
                        <a:t>autochtones</a:t>
                      </a:r>
                      <a:r>
                        <a:rPr lang="en-CA" baseline="0" dirty="0" smtClean="0"/>
                        <a:t> vivant sur </a:t>
                      </a:r>
                      <a:r>
                        <a:rPr lang="en-CA" baseline="0" dirty="0" err="1" smtClean="0"/>
                        <a:t>communauté</a:t>
                      </a:r>
                      <a:endParaRPr lang="fr-CA" dirty="0"/>
                    </a:p>
                  </a:txBody>
                  <a:tcPr/>
                </a:tc>
                <a:tc>
                  <a:txBody>
                    <a:bodyPr/>
                    <a:lstStyle/>
                    <a:p>
                      <a:r>
                        <a:rPr lang="en-CA" dirty="0" smtClean="0"/>
                        <a:t>Organisation</a:t>
                      </a:r>
                      <a:r>
                        <a:rPr lang="en-CA" baseline="0" dirty="0" smtClean="0"/>
                        <a:t> /</a:t>
                      </a:r>
                      <a:r>
                        <a:rPr lang="en-CA" baseline="0" dirty="0" err="1" smtClean="0"/>
                        <a:t>Prestation</a:t>
                      </a:r>
                      <a:r>
                        <a:rPr lang="en-CA" baseline="0" dirty="0" smtClean="0"/>
                        <a:t> de service</a:t>
                      </a:r>
                      <a:endParaRPr lang="fr-CA" dirty="0"/>
                    </a:p>
                  </a:txBody>
                  <a:tcPr/>
                </a:tc>
                <a:tc>
                  <a:txBody>
                    <a:bodyPr/>
                    <a:lstStyle/>
                    <a:p>
                      <a:r>
                        <a:rPr lang="en-CA" dirty="0" smtClean="0"/>
                        <a:t>Institution </a:t>
                      </a:r>
                      <a:r>
                        <a:rPr lang="en-CA" dirty="0" err="1" smtClean="0"/>
                        <a:t>faisant</a:t>
                      </a:r>
                      <a:r>
                        <a:rPr lang="en-CA" dirty="0" smtClean="0"/>
                        <a:t> les</a:t>
                      </a:r>
                      <a:r>
                        <a:rPr lang="en-CA" baseline="0" dirty="0" smtClean="0"/>
                        <a:t> </a:t>
                      </a:r>
                      <a:r>
                        <a:rPr lang="en-CA" baseline="0" dirty="0" err="1" smtClean="0"/>
                        <a:t>lois</a:t>
                      </a:r>
                      <a:r>
                        <a:rPr lang="en-CA" baseline="0" dirty="0" smtClean="0"/>
                        <a:t> </a:t>
                      </a:r>
                      <a:endParaRPr lang="fr-CA" dirty="0"/>
                    </a:p>
                  </a:txBody>
                  <a:tcPr/>
                </a:tc>
                <a:tc>
                  <a:txBody>
                    <a:bodyPr/>
                    <a:lstStyle/>
                    <a:p>
                      <a:r>
                        <a:rPr lang="en-CA" dirty="0" err="1" smtClean="0"/>
                        <a:t>Contrôle</a:t>
                      </a:r>
                      <a:r>
                        <a:rPr lang="en-CA" baseline="0" dirty="0" smtClean="0"/>
                        <a:t> du </a:t>
                      </a:r>
                      <a:r>
                        <a:rPr lang="en-CA" baseline="0" dirty="0" err="1" smtClean="0"/>
                        <a:t>financement</a:t>
                      </a:r>
                      <a:endParaRPr lang="fr-CA" dirty="0"/>
                    </a:p>
                  </a:txBody>
                  <a:tcPr/>
                </a:tc>
              </a:tr>
              <a:tr h="370840">
                <a:tc>
                  <a:txBody>
                    <a:bodyPr/>
                    <a:lstStyle/>
                    <a:p>
                      <a:r>
                        <a:rPr lang="en-CA" dirty="0" err="1" smtClean="0"/>
                        <a:t>Modèle</a:t>
                      </a:r>
                      <a:r>
                        <a:rPr lang="en-CA" dirty="0" smtClean="0"/>
                        <a:t> de </a:t>
                      </a:r>
                      <a:r>
                        <a:rPr lang="en-CA" dirty="0" err="1" smtClean="0"/>
                        <a:t>délégation</a:t>
                      </a:r>
                      <a:r>
                        <a:rPr lang="en-CA" dirty="0" smtClean="0"/>
                        <a:t> via des</a:t>
                      </a:r>
                      <a:r>
                        <a:rPr lang="en-CA" baseline="0" dirty="0" smtClean="0"/>
                        <a:t> ententes </a:t>
                      </a:r>
                      <a:r>
                        <a:rPr lang="en-CA" baseline="0" dirty="0" err="1" smtClean="0"/>
                        <a:t>bipartites</a:t>
                      </a:r>
                      <a:endParaRPr lang="fr-CA" dirty="0"/>
                    </a:p>
                  </a:txBody>
                  <a:tcPr/>
                </a:tc>
                <a:tc>
                  <a:txBody>
                    <a:bodyPr/>
                    <a:lstStyle/>
                    <a:p>
                      <a:r>
                        <a:rPr lang="en-CA" dirty="0" err="1" smtClean="0"/>
                        <a:t>Agence</a:t>
                      </a:r>
                      <a:r>
                        <a:rPr lang="en-CA" dirty="0" smtClean="0"/>
                        <a:t> PN</a:t>
                      </a:r>
                      <a:endParaRPr lang="fr-CA" dirty="0"/>
                    </a:p>
                  </a:txBody>
                  <a:tcPr/>
                </a:tc>
                <a:tc>
                  <a:txBody>
                    <a:bodyPr/>
                    <a:lstStyle/>
                    <a:p>
                      <a:r>
                        <a:rPr lang="en-CA" dirty="0" err="1" smtClean="0"/>
                        <a:t>Gouvernement</a:t>
                      </a:r>
                      <a:r>
                        <a:rPr lang="en-CA" dirty="0" smtClean="0"/>
                        <a:t> provincial (LPJ)</a:t>
                      </a:r>
                      <a:endParaRPr lang="fr-CA" dirty="0"/>
                    </a:p>
                  </a:txBody>
                  <a:tcPr/>
                </a:tc>
                <a:tc>
                  <a:txBody>
                    <a:bodyPr/>
                    <a:lstStyle/>
                    <a:p>
                      <a:r>
                        <a:rPr lang="en-CA" dirty="0" err="1" smtClean="0"/>
                        <a:t>Gouvernement</a:t>
                      </a:r>
                      <a:r>
                        <a:rPr lang="en-CA" dirty="0" smtClean="0"/>
                        <a:t> </a:t>
                      </a:r>
                      <a:r>
                        <a:rPr lang="en-CA" dirty="0" err="1" smtClean="0"/>
                        <a:t>fédéral</a:t>
                      </a:r>
                      <a:r>
                        <a:rPr lang="en-CA" dirty="0" smtClean="0"/>
                        <a:t> (AANC)</a:t>
                      </a:r>
                      <a:endParaRPr lang="fr-CA" dirty="0"/>
                    </a:p>
                  </a:txBody>
                  <a:tcPr/>
                </a:tc>
              </a:tr>
            </a:tbl>
          </a:graphicData>
        </a:graphic>
      </p:graphicFrame>
      <p:sp>
        <p:nvSpPr>
          <p:cNvPr id="5" name="ZoneTexte 4"/>
          <p:cNvSpPr txBox="1"/>
          <p:nvPr>
            <p:custDataLst>
              <p:tags r:id="rId3"/>
            </p:custDataLst>
          </p:nvPr>
        </p:nvSpPr>
        <p:spPr>
          <a:xfrm>
            <a:off x="395536" y="5288434"/>
            <a:ext cx="8280920" cy="923330"/>
          </a:xfrm>
          <a:prstGeom prst="rect">
            <a:avLst/>
          </a:prstGeom>
          <a:noFill/>
        </p:spPr>
        <p:txBody>
          <a:bodyPr wrap="square" rtlCol="0">
            <a:spAutoFit/>
          </a:bodyPr>
          <a:lstStyle/>
          <a:p>
            <a:r>
              <a:rPr lang="en-CA" dirty="0" smtClean="0"/>
              <a:t>Pour les </a:t>
            </a:r>
            <a:r>
              <a:rPr lang="en-CA" dirty="0" err="1" smtClean="0"/>
              <a:t>communautés</a:t>
            </a:r>
            <a:r>
              <a:rPr lang="en-CA" dirty="0" smtClean="0"/>
              <a:t> </a:t>
            </a:r>
            <a:r>
              <a:rPr lang="en-CA" dirty="0" err="1" smtClean="0"/>
              <a:t>n’ayant</a:t>
            </a:r>
            <a:r>
              <a:rPr lang="en-CA" dirty="0" smtClean="0"/>
              <a:t> pas </a:t>
            </a:r>
            <a:r>
              <a:rPr lang="en-CA" dirty="0" err="1" smtClean="0"/>
              <a:t>d’Agence</a:t>
            </a:r>
            <a:r>
              <a:rPr lang="en-CA" dirty="0" smtClean="0"/>
              <a:t> de services à </a:t>
            </a:r>
            <a:r>
              <a:rPr lang="en-CA" dirty="0" err="1" smtClean="0"/>
              <a:t>l’enfance</a:t>
            </a:r>
            <a:r>
              <a:rPr lang="en-CA" dirty="0" smtClean="0"/>
              <a:t> et à la </a:t>
            </a:r>
            <a:r>
              <a:rPr lang="en-CA" dirty="0" err="1" smtClean="0"/>
              <a:t>famille</a:t>
            </a:r>
            <a:r>
              <a:rPr lang="en-CA" dirty="0" smtClean="0"/>
              <a:t>/pas de </a:t>
            </a:r>
            <a:r>
              <a:rPr lang="en-CA" dirty="0" err="1" smtClean="0"/>
              <a:t>délégation</a:t>
            </a:r>
            <a:r>
              <a:rPr lang="en-CA" dirty="0" smtClean="0"/>
              <a:t> </a:t>
            </a:r>
            <a:r>
              <a:rPr lang="en-CA" dirty="0" err="1" smtClean="0"/>
              <a:t>en</a:t>
            </a:r>
            <a:r>
              <a:rPr lang="en-CA" dirty="0" smtClean="0"/>
              <a:t> LPJ </a:t>
            </a:r>
            <a:r>
              <a:rPr lang="en-CA" dirty="0" err="1" smtClean="0"/>
              <a:t>reçoivent</a:t>
            </a:r>
            <a:r>
              <a:rPr lang="en-CA" dirty="0" smtClean="0"/>
              <a:t> des services des </a:t>
            </a:r>
            <a:r>
              <a:rPr lang="en-CA" dirty="0" err="1" smtClean="0"/>
              <a:t>établissements</a:t>
            </a:r>
            <a:r>
              <a:rPr lang="en-CA" dirty="0" smtClean="0"/>
              <a:t> </a:t>
            </a:r>
            <a:r>
              <a:rPr lang="en-CA" dirty="0" err="1" smtClean="0"/>
              <a:t>provinciaux</a:t>
            </a:r>
            <a:r>
              <a:rPr lang="en-CA" dirty="0" smtClean="0"/>
              <a:t> (CISSS </a:t>
            </a:r>
            <a:r>
              <a:rPr lang="en-CA" dirty="0" err="1" smtClean="0"/>
              <a:t>ou</a:t>
            </a:r>
            <a:r>
              <a:rPr lang="en-CA" dirty="0" smtClean="0"/>
              <a:t> CIUSSS) qui </a:t>
            </a:r>
            <a:r>
              <a:rPr lang="en-CA" dirty="0" err="1" smtClean="0"/>
              <a:t>facturent</a:t>
            </a:r>
            <a:r>
              <a:rPr lang="en-CA" dirty="0" smtClean="0"/>
              <a:t> la </a:t>
            </a:r>
            <a:r>
              <a:rPr lang="en-CA" dirty="0" err="1" smtClean="0"/>
              <a:t>prestation</a:t>
            </a:r>
            <a:r>
              <a:rPr lang="en-CA" dirty="0" smtClean="0"/>
              <a:t> de </a:t>
            </a:r>
            <a:r>
              <a:rPr lang="en-CA" dirty="0" err="1" smtClean="0"/>
              <a:t>ces</a:t>
            </a:r>
            <a:r>
              <a:rPr lang="en-CA" dirty="0" smtClean="0"/>
              <a:t> services au </a:t>
            </a:r>
            <a:r>
              <a:rPr lang="en-CA" dirty="0" err="1" smtClean="0"/>
              <a:t>gouvernement</a:t>
            </a:r>
            <a:r>
              <a:rPr lang="en-CA" dirty="0" smtClean="0"/>
              <a:t> </a:t>
            </a:r>
            <a:r>
              <a:rPr lang="en-CA" dirty="0" err="1" smtClean="0"/>
              <a:t>fédéral</a:t>
            </a:r>
            <a:r>
              <a:rPr lang="en-CA" dirty="0" smtClean="0"/>
              <a:t>. </a:t>
            </a:r>
            <a:endParaRPr lang="fr-CA" dirty="0"/>
          </a:p>
        </p:txBody>
      </p:sp>
    </p:spTree>
    <p:extLst>
      <p:ext uri="{BB962C8B-B14F-4D97-AF65-F5344CB8AC3E}">
        <p14:creationId xmlns:p14="http://schemas.microsoft.com/office/powerpoint/2010/main" val="364284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ide-memoire #1_fra (2).pdf - Google Chrome"/>
          <p:cNvPicPr>
            <a:picLocks noGrp="1" noChangeAspect="1"/>
          </p:cNvPicPr>
          <p:nvPr>
            <p:ph idx="1"/>
            <p:custDataLst>
              <p:tags r:id="rId1"/>
            </p:custDataLst>
          </p:nvPr>
        </p:nvPicPr>
        <p:blipFill rotWithShape="1">
          <a:blip r:embed="rId16" cstate="print">
            <a:extLst>
              <a:ext uri="{28A0092B-C50C-407E-A947-70E740481C1C}">
                <a14:useLocalDpi xmlns:a14="http://schemas.microsoft.com/office/drawing/2010/main" val="0"/>
              </a:ext>
            </a:extLst>
          </a:blip>
          <a:srcRect l="29783" t="14197" r="30244" b="13550"/>
          <a:stretch/>
        </p:blipFill>
        <p:spPr>
          <a:xfrm>
            <a:off x="1001769" y="116634"/>
            <a:ext cx="6719375" cy="6624736"/>
          </a:xfrm>
        </p:spPr>
      </p:pic>
      <p:cxnSp>
        <p:nvCxnSpPr>
          <p:cNvPr id="6" name="Connecteur droit avec flèche 5"/>
          <p:cNvCxnSpPr/>
          <p:nvPr>
            <p:custDataLst>
              <p:tags r:id="rId2"/>
            </p:custDataLst>
          </p:nvPr>
        </p:nvCxnSpPr>
        <p:spPr>
          <a:xfrm flipH="1">
            <a:off x="2483768" y="1844828"/>
            <a:ext cx="864096" cy="4644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custDataLst>
              <p:tags r:id="rId3"/>
            </p:custDataLst>
          </p:nvPr>
        </p:nvSpPr>
        <p:spPr>
          <a:xfrm>
            <a:off x="179512" y="2069233"/>
            <a:ext cx="2304256" cy="784830"/>
          </a:xfrm>
          <a:prstGeom prst="rect">
            <a:avLst/>
          </a:prstGeom>
          <a:solidFill>
            <a:srgbClr val="00B0F0"/>
          </a:solidFill>
          <a:ln>
            <a:solidFill>
              <a:schemeClr val="accent1"/>
            </a:solidFill>
          </a:ln>
        </p:spPr>
        <p:txBody>
          <a:bodyPr wrap="square" rtlCol="0">
            <a:spAutoFit/>
          </a:bodyPr>
          <a:lstStyle/>
          <a:p>
            <a:r>
              <a:rPr lang="en-CA" sz="1500" b="1" dirty="0" err="1" smtClean="0"/>
              <a:t>Possibilité</a:t>
            </a:r>
            <a:r>
              <a:rPr lang="en-CA" sz="1500" b="1" dirty="0" smtClean="0"/>
              <a:t> de </a:t>
            </a:r>
            <a:r>
              <a:rPr lang="en-CA" sz="1500" b="1" dirty="0" err="1" smtClean="0"/>
              <a:t>délégation</a:t>
            </a:r>
            <a:r>
              <a:rPr lang="en-CA" sz="1500" b="1" dirty="0" smtClean="0"/>
              <a:t> à </a:t>
            </a:r>
            <a:r>
              <a:rPr lang="en-CA" sz="1500" b="1" dirty="0" err="1" smtClean="0"/>
              <a:t>une</a:t>
            </a:r>
            <a:r>
              <a:rPr lang="en-CA" sz="1500" b="1" dirty="0" smtClean="0"/>
              <a:t>  </a:t>
            </a:r>
            <a:r>
              <a:rPr lang="en-CA" sz="1500" b="1" dirty="0" err="1" smtClean="0"/>
              <a:t>Agence</a:t>
            </a:r>
            <a:r>
              <a:rPr lang="en-CA" sz="1500" b="1" dirty="0" smtClean="0"/>
              <a:t> Première Nation</a:t>
            </a:r>
            <a:endParaRPr lang="fr-CA" sz="1500" b="1" dirty="0"/>
          </a:p>
        </p:txBody>
      </p:sp>
      <p:cxnSp>
        <p:nvCxnSpPr>
          <p:cNvPr id="9" name="Connecteur droit avec flèche 8"/>
          <p:cNvCxnSpPr/>
          <p:nvPr>
            <p:custDataLst>
              <p:tags r:id="rId4"/>
            </p:custDataLst>
          </p:nvPr>
        </p:nvCxnSpPr>
        <p:spPr>
          <a:xfrm>
            <a:off x="5421645" y="2309247"/>
            <a:ext cx="1526625"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custDataLst>
              <p:tags r:id="rId5"/>
            </p:custDataLst>
          </p:nvPr>
        </p:nvSpPr>
        <p:spPr>
          <a:xfrm>
            <a:off x="7020272" y="2079138"/>
            <a:ext cx="1872208" cy="1246495"/>
          </a:xfrm>
          <a:prstGeom prst="rect">
            <a:avLst/>
          </a:prstGeom>
          <a:solidFill>
            <a:srgbClr val="00B0F0"/>
          </a:solidFill>
          <a:ln>
            <a:solidFill>
              <a:schemeClr val="accent1"/>
            </a:solidFill>
          </a:ln>
        </p:spPr>
        <p:txBody>
          <a:bodyPr wrap="square" rtlCol="0">
            <a:spAutoFit/>
          </a:bodyPr>
          <a:lstStyle/>
          <a:p>
            <a:r>
              <a:rPr lang="en-CA" sz="1500" b="1" dirty="0" smtClean="0"/>
              <a:t>Le CISSS/DPJ </a:t>
            </a:r>
            <a:r>
              <a:rPr lang="en-CA" sz="1500" b="1" dirty="0" err="1" smtClean="0"/>
              <a:t>prend</a:t>
            </a:r>
            <a:r>
              <a:rPr lang="en-CA" sz="1500" b="1" dirty="0" smtClean="0"/>
              <a:t> la </a:t>
            </a:r>
            <a:r>
              <a:rPr lang="en-CA" sz="1500" b="1" dirty="0" err="1" smtClean="0"/>
              <a:t>décision</a:t>
            </a:r>
            <a:r>
              <a:rPr lang="en-CA" sz="1500" b="1" dirty="0" smtClean="0"/>
              <a:t> finale, </a:t>
            </a:r>
            <a:r>
              <a:rPr lang="en-CA" sz="1500" b="1" dirty="0" err="1" smtClean="0"/>
              <a:t>même</a:t>
            </a:r>
            <a:r>
              <a:rPr lang="en-CA" sz="1500" b="1" dirty="0" smtClean="0"/>
              <a:t> </a:t>
            </a:r>
            <a:r>
              <a:rPr lang="en-CA" sz="1500" b="1" dirty="0" err="1" smtClean="0"/>
              <a:t>si</a:t>
            </a:r>
            <a:r>
              <a:rPr lang="en-CA" sz="1500" b="1" dirty="0" smtClean="0"/>
              <a:t> la </a:t>
            </a:r>
            <a:r>
              <a:rPr lang="en-CA" sz="1500" b="1" dirty="0" err="1" smtClean="0"/>
              <a:t>communauté</a:t>
            </a:r>
            <a:r>
              <a:rPr lang="en-CA" sz="1500" b="1" dirty="0" smtClean="0"/>
              <a:t> a </a:t>
            </a:r>
            <a:r>
              <a:rPr lang="en-CA" sz="1500" b="1" dirty="0" err="1" smtClean="0"/>
              <a:t>une</a:t>
            </a:r>
            <a:r>
              <a:rPr lang="en-CA" sz="1500" b="1" dirty="0" smtClean="0"/>
              <a:t> </a:t>
            </a:r>
            <a:r>
              <a:rPr lang="en-CA" sz="1500" b="1" dirty="0" err="1" smtClean="0"/>
              <a:t>délégation</a:t>
            </a:r>
            <a:endParaRPr lang="fr-CA" sz="1500" b="1" dirty="0"/>
          </a:p>
        </p:txBody>
      </p:sp>
      <p:cxnSp>
        <p:nvCxnSpPr>
          <p:cNvPr id="20" name="Connecteur droit avec flèche 19"/>
          <p:cNvCxnSpPr/>
          <p:nvPr>
            <p:custDataLst>
              <p:tags r:id="rId6"/>
            </p:custDataLst>
          </p:nvPr>
        </p:nvCxnSpPr>
        <p:spPr>
          <a:xfrm flipV="1">
            <a:off x="5436096" y="2461647"/>
            <a:ext cx="1512168" cy="5353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custDataLst>
              <p:tags r:id="rId7"/>
            </p:custDataLst>
          </p:nvPr>
        </p:nvSpPr>
        <p:spPr>
          <a:xfrm>
            <a:off x="31942" y="0"/>
            <a:ext cx="2883879" cy="764704"/>
          </a:xfrm>
        </p:spPr>
        <p:txBody>
          <a:bodyPr/>
          <a:lstStyle/>
          <a:p>
            <a:r>
              <a:rPr lang="en-CA" sz="2100" b="1" dirty="0" smtClean="0"/>
              <a:t>ENTENTES BIPARTITES</a:t>
            </a:r>
            <a:r>
              <a:rPr lang="en-CA" sz="1800" b="1" dirty="0" smtClean="0"/>
              <a:t> </a:t>
            </a:r>
            <a:endParaRPr lang="fr-CA" sz="1800" b="1" dirty="0"/>
          </a:p>
        </p:txBody>
      </p:sp>
      <p:cxnSp>
        <p:nvCxnSpPr>
          <p:cNvPr id="23" name="Connecteur droit avec flèche 22"/>
          <p:cNvCxnSpPr/>
          <p:nvPr>
            <p:custDataLst>
              <p:tags r:id="rId8"/>
            </p:custDataLst>
          </p:nvPr>
        </p:nvCxnSpPr>
        <p:spPr>
          <a:xfrm flipH="1">
            <a:off x="2454503" y="4610138"/>
            <a:ext cx="864096" cy="371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custDataLst>
              <p:tags r:id="rId9"/>
            </p:custDataLst>
          </p:nvPr>
        </p:nvSpPr>
        <p:spPr>
          <a:xfrm>
            <a:off x="150247" y="4610137"/>
            <a:ext cx="2304256" cy="784830"/>
          </a:xfrm>
          <a:prstGeom prst="rect">
            <a:avLst/>
          </a:prstGeom>
          <a:solidFill>
            <a:srgbClr val="00B0F0"/>
          </a:solidFill>
          <a:ln>
            <a:solidFill>
              <a:schemeClr val="accent1"/>
            </a:solidFill>
          </a:ln>
        </p:spPr>
        <p:txBody>
          <a:bodyPr wrap="square" rtlCol="0">
            <a:spAutoFit/>
          </a:bodyPr>
          <a:lstStyle/>
          <a:p>
            <a:r>
              <a:rPr lang="en-CA" sz="1500" b="1" dirty="0" err="1" smtClean="0"/>
              <a:t>Possibilité</a:t>
            </a:r>
            <a:r>
              <a:rPr lang="en-CA" sz="1500" b="1" dirty="0" smtClean="0"/>
              <a:t> de </a:t>
            </a:r>
            <a:r>
              <a:rPr lang="en-CA" sz="1500" b="1" dirty="0" err="1" smtClean="0"/>
              <a:t>délégation</a:t>
            </a:r>
            <a:r>
              <a:rPr lang="en-CA" sz="1500" b="1" dirty="0" smtClean="0"/>
              <a:t> à </a:t>
            </a:r>
            <a:r>
              <a:rPr lang="en-CA" sz="1500" b="1" dirty="0" err="1" smtClean="0"/>
              <a:t>une</a:t>
            </a:r>
            <a:r>
              <a:rPr lang="en-CA" sz="1500" b="1" dirty="0" smtClean="0"/>
              <a:t>  </a:t>
            </a:r>
            <a:r>
              <a:rPr lang="en-CA" sz="1500" b="1" dirty="0" err="1" smtClean="0"/>
              <a:t>Agence</a:t>
            </a:r>
            <a:r>
              <a:rPr lang="en-CA" sz="1500" b="1" dirty="0" smtClean="0"/>
              <a:t> Première Nation</a:t>
            </a:r>
            <a:endParaRPr lang="fr-CA" sz="1500" b="1" dirty="0"/>
          </a:p>
        </p:txBody>
      </p:sp>
      <p:cxnSp>
        <p:nvCxnSpPr>
          <p:cNvPr id="26" name="Connecteur droit avec flèche 25"/>
          <p:cNvCxnSpPr/>
          <p:nvPr>
            <p:custDataLst>
              <p:tags r:id="rId10"/>
            </p:custDataLst>
          </p:nvPr>
        </p:nvCxnSpPr>
        <p:spPr>
          <a:xfrm>
            <a:off x="5436096" y="5248965"/>
            <a:ext cx="158417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custDataLst>
              <p:tags r:id="rId11"/>
            </p:custDataLst>
          </p:nvPr>
        </p:nvSpPr>
        <p:spPr>
          <a:xfrm>
            <a:off x="7020272" y="4981312"/>
            <a:ext cx="1440160" cy="784830"/>
          </a:xfrm>
          <a:prstGeom prst="rect">
            <a:avLst/>
          </a:prstGeom>
          <a:solidFill>
            <a:srgbClr val="00B0F0"/>
          </a:solidFill>
          <a:ln>
            <a:solidFill>
              <a:schemeClr val="accent1"/>
            </a:solidFill>
          </a:ln>
        </p:spPr>
        <p:txBody>
          <a:bodyPr wrap="square" rtlCol="0">
            <a:spAutoFit/>
          </a:bodyPr>
          <a:lstStyle/>
          <a:p>
            <a:r>
              <a:rPr lang="en-CA" sz="1500" b="1" dirty="0" smtClean="0"/>
              <a:t>Le CISSS/DPJ  </a:t>
            </a:r>
            <a:r>
              <a:rPr lang="en-CA" sz="1500" b="1" dirty="0" err="1" smtClean="0"/>
              <a:t>prend</a:t>
            </a:r>
            <a:r>
              <a:rPr lang="en-CA" sz="1500" b="1" dirty="0" smtClean="0"/>
              <a:t> la </a:t>
            </a:r>
            <a:r>
              <a:rPr lang="en-CA" sz="1500" b="1" dirty="0" err="1" smtClean="0"/>
              <a:t>décision</a:t>
            </a:r>
            <a:r>
              <a:rPr lang="en-CA" sz="1500" b="1" dirty="0" smtClean="0"/>
              <a:t> finale</a:t>
            </a:r>
            <a:endParaRPr lang="fr-CA" sz="1500" b="1" dirty="0"/>
          </a:p>
        </p:txBody>
      </p:sp>
      <p:cxnSp>
        <p:nvCxnSpPr>
          <p:cNvPr id="29" name="Connecteur droit avec flèche 28"/>
          <p:cNvCxnSpPr/>
          <p:nvPr>
            <p:custDataLst>
              <p:tags r:id="rId12"/>
            </p:custDataLst>
          </p:nvPr>
        </p:nvCxnSpPr>
        <p:spPr>
          <a:xfrm flipV="1">
            <a:off x="5421639" y="5333568"/>
            <a:ext cx="1584176" cy="5353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custDataLst>
              <p:tags r:id="rId13"/>
            </p:custDataLst>
          </p:nvPr>
        </p:nvSpPr>
        <p:spPr>
          <a:xfrm>
            <a:off x="0" y="6246615"/>
            <a:ext cx="2045489" cy="369332"/>
          </a:xfrm>
          <a:prstGeom prst="rect">
            <a:avLst/>
          </a:prstGeom>
          <a:noFill/>
        </p:spPr>
        <p:txBody>
          <a:bodyPr wrap="square" rtlCol="0">
            <a:spAutoFit/>
          </a:bodyPr>
          <a:lstStyle/>
          <a:p>
            <a:r>
              <a:rPr lang="fr-CA" dirty="0" smtClean="0"/>
              <a:t>© CSSSPNQL</a:t>
            </a:r>
            <a:endParaRPr lang="fr-CA" dirty="0"/>
          </a:p>
        </p:txBody>
      </p:sp>
    </p:spTree>
    <p:extLst>
      <p:ext uri="{BB962C8B-B14F-4D97-AF65-F5344CB8AC3E}">
        <p14:creationId xmlns:p14="http://schemas.microsoft.com/office/powerpoint/2010/main" val="982366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pic>
        <p:nvPicPr>
          <p:cNvPr id="6" name="Espace réservé du contenu 5" descr="carte-11x17.pdf - Google Chrome"/>
          <p:cNvPicPr>
            <a:picLocks noGrp="1" noChangeAspect="1"/>
          </p:cNvPicPr>
          <p:nvPr>
            <p:ph idx="1"/>
            <p:custDataLst>
              <p:tags r:id="rId2"/>
            </p:custDataLst>
          </p:nvPr>
        </p:nvPicPr>
        <p:blipFill rotWithShape="1">
          <a:blip r:embed="rId8">
            <a:extLst>
              <a:ext uri="{28A0092B-C50C-407E-A947-70E740481C1C}">
                <a14:useLocalDpi xmlns:a14="http://schemas.microsoft.com/office/drawing/2010/main" val="0"/>
              </a:ext>
            </a:extLst>
          </a:blip>
          <a:srcRect l="31408" t="9923" r="32398" b="6377"/>
          <a:stretch/>
        </p:blipFill>
        <p:spPr>
          <a:xfrm>
            <a:off x="1475656" y="94526"/>
            <a:ext cx="6120680" cy="6539817"/>
          </a:xfrm>
        </p:spPr>
      </p:pic>
      <p:sp>
        <p:nvSpPr>
          <p:cNvPr id="9" name="Bulle ronde 8"/>
          <p:cNvSpPr/>
          <p:nvPr>
            <p:custDataLst>
              <p:tags r:id="rId3"/>
            </p:custDataLst>
          </p:nvPr>
        </p:nvSpPr>
        <p:spPr>
          <a:xfrm>
            <a:off x="2699792" y="1052736"/>
            <a:ext cx="2880320" cy="2880320"/>
          </a:xfrm>
          <a:prstGeom prst="wedgeEllipseCallout">
            <a:avLst>
              <a:gd name="adj1" fmla="val -56037"/>
              <a:gd name="adj2" fmla="val 3274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err="1" smtClean="0">
                <a:solidFill>
                  <a:schemeClr val="tx1"/>
                </a:solidFill>
              </a:rPr>
              <a:t>Cris</a:t>
            </a:r>
            <a:r>
              <a:rPr lang="en-CA" dirty="0" smtClean="0">
                <a:solidFill>
                  <a:schemeClr val="tx1"/>
                </a:solidFill>
              </a:rPr>
              <a:t>, </a:t>
            </a:r>
            <a:r>
              <a:rPr lang="en-CA" dirty="0" err="1" smtClean="0">
                <a:solidFill>
                  <a:schemeClr val="tx1"/>
                </a:solidFill>
              </a:rPr>
              <a:t>Naskapis</a:t>
            </a:r>
            <a:r>
              <a:rPr lang="en-CA" dirty="0" smtClean="0">
                <a:solidFill>
                  <a:schemeClr val="tx1"/>
                </a:solidFill>
              </a:rPr>
              <a:t> et Inuit: nations </a:t>
            </a:r>
            <a:r>
              <a:rPr lang="en-CA" dirty="0" err="1" smtClean="0">
                <a:solidFill>
                  <a:schemeClr val="tx1"/>
                </a:solidFill>
              </a:rPr>
              <a:t>conventionnées</a:t>
            </a:r>
            <a:endParaRPr lang="fr-CA" dirty="0">
              <a:solidFill>
                <a:schemeClr val="tx1"/>
              </a:solidFill>
            </a:endParaRPr>
          </a:p>
        </p:txBody>
      </p:sp>
      <p:sp>
        <p:nvSpPr>
          <p:cNvPr id="10" name="Bulle ronde 9"/>
          <p:cNvSpPr/>
          <p:nvPr>
            <p:custDataLst>
              <p:tags r:id="rId4"/>
            </p:custDataLst>
          </p:nvPr>
        </p:nvSpPr>
        <p:spPr>
          <a:xfrm>
            <a:off x="0" y="3140968"/>
            <a:ext cx="2267744" cy="2016224"/>
          </a:xfrm>
          <a:prstGeom prst="wedgeEllipseCallout">
            <a:avLst>
              <a:gd name="adj1" fmla="val 40581"/>
              <a:gd name="adj2" fmla="val 54867"/>
            </a:avLst>
          </a:prstGeom>
          <a:solidFill>
            <a:srgbClr val="BBE2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DESSERVIS PAR LE CISSS-AT: Lac Simon, </a:t>
            </a:r>
            <a:r>
              <a:rPr lang="en-CA" sz="1400" b="1" dirty="0" err="1" smtClean="0">
                <a:solidFill>
                  <a:schemeClr val="tx1"/>
                </a:solidFill>
              </a:rPr>
              <a:t>Pikogan</a:t>
            </a:r>
            <a:r>
              <a:rPr lang="en-CA" sz="1400" b="1" dirty="0" smtClean="0">
                <a:solidFill>
                  <a:schemeClr val="tx1"/>
                </a:solidFill>
              </a:rPr>
              <a:t>, </a:t>
            </a:r>
            <a:r>
              <a:rPr lang="en-CA" sz="1400" b="1" dirty="0" err="1" smtClean="0">
                <a:solidFill>
                  <a:schemeClr val="tx1"/>
                </a:solidFill>
              </a:rPr>
              <a:t>Kitcisakik</a:t>
            </a:r>
            <a:r>
              <a:rPr lang="en-CA" sz="1400" b="1" dirty="0" smtClean="0">
                <a:solidFill>
                  <a:schemeClr val="tx1"/>
                </a:solidFill>
              </a:rPr>
              <a:t>, TFN, </a:t>
            </a:r>
            <a:r>
              <a:rPr lang="en-CA" sz="1400" b="1" dirty="0" err="1" smtClean="0">
                <a:solidFill>
                  <a:schemeClr val="tx1"/>
                </a:solidFill>
              </a:rPr>
              <a:t>Kebaowek</a:t>
            </a:r>
            <a:r>
              <a:rPr lang="en-CA" sz="1400" b="1" dirty="0" smtClean="0">
                <a:solidFill>
                  <a:schemeClr val="tx1"/>
                </a:solidFill>
              </a:rPr>
              <a:t>, Long Point</a:t>
            </a:r>
            <a:endParaRPr lang="fr-CA" sz="1400" b="1" dirty="0">
              <a:solidFill>
                <a:schemeClr val="tx1"/>
              </a:solidFill>
            </a:endParaRPr>
          </a:p>
        </p:txBody>
      </p:sp>
      <p:sp>
        <p:nvSpPr>
          <p:cNvPr id="11" name="Bulle ronde 10"/>
          <p:cNvSpPr/>
          <p:nvPr>
            <p:custDataLst>
              <p:tags r:id="rId5"/>
            </p:custDataLst>
          </p:nvPr>
        </p:nvSpPr>
        <p:spPr>
          <a:xfrm>
            <a:off x="6300192" y="2060848"/>
            <a:ext cx="2664296" cy="2520280"/>
          </a:xfrm>
          <a:prstGeom prst="wedgeEllipseCallout">
            <a:avLst>
              <a:gd name="adj1" fmla="val -61479"/>
              <a:gd name="adj2" fmla="val 5754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400" b="1" dirty="0" err="1" smtClean="0">
                <a:solidFill>
                  <a:schemeClr val="tx1"/>
                </a:solidFill>
              </a:rPr>
              <a:t>Mamit</a:t>
            </a:r>
            <a:r>
              <a:rPr lang="en-CA" sz="1400" b="1" dirty="0" smtClean="0">
                <a:solidFill>
                  <a:schemeClr val="tx1"/>
                </a:solidFill>
              </a:rPr>
              <a:t> </a:t>
            </a:r>
            <a:r>
              <a:rPr lang="en-CA" sz="1400" b="1" dirty="0" err="1" smtClean="0">
                <a:solidFill>
                  <a:schemeClr val="tx1"/>
                </a:solidFill>
              </a:rPr>
              <a:t>Innuat</a:t>
            </a:r>
            <a:r>
              <a:rPr lang="en-CA" sz="1400" b="1" dirty="0" smtClean="0">
                <a:solidFill>
                  <a:schemeClr val="tx1"/>
                </a:solidFill>
              </a:rPr>
              <a:t>, </a:t>
            </a:r>
            <a:r>
              <a:rPr lang="en-CA" sz="1400" b="1" dirty="0" err="1" smtClean="0">
                <a:solidFill>
                  <a:schemeClr val="tx1"/>
                </a:solidFill>
              </a:rPr>
              <a:t>Uashat</a:t>
            </a:r>
            <a:r>
              <a:rPr lang="en-CA" sz="1400" b="1" dirty="0" smtClean="0">
                <a:solidFill>
                  <a:schemeClr val="tx1"/>
                </a:solidFill>
              </a:rPr>
              <a:t> </a:t>
            </a:r>
            <a:r>
              <a:rPr lang="en-CA" sz="1400" b="1" dirty="0" err="1" smtClean="0">
                <a:solidFill>
                  <a:schemeClr val="tx1"/>
                </a:solidFill>
              </a:rPr>
              <a:t>mak</a:t>
            </a:r>
            <a:r>
              <a:rPr lang="en-CA" sz="1400" b="1" dirty="0" smtClean="0">
                <a:solidFill>
                  <a:schemeClr val="tx1"/>
                </a:solidFill>
              </a:rPr>
              <a:t> </a:t>
            </a:r>
            <a:r>
              <a:rPr lang="en-CA" sz="1400" b="1" dirty="0">
                <a:solidFill>
                  <a:schemeClr val="tx1"/>
                </a:solidFill>
              </a:rPr>
              <a:t>M</a:t>
            </a:r>
            <a:r>
              <a:rPr lang="en-CA" sz="1400" b="1" dirty="0" smtClean="0">
                <a:solidFill>
                  <a:schemeClr val="tx1"/>
                </a:solidFill>
              </a:rPr>
              <a:t>ani-</a:t>
            </a:r>
            <a:r>
              <a:rPr lang="en-CA" sz="1400" b="1" dirty="0" err="1" smtClean="0">
                <a:solidFill>
                  <a:schemeClr val="tx1"/>
                </a:solidFill>
              </a:rPr>
              <a:t>uténam</a:t>
            </a:r>
            <a:r>
              <a:rPr lang="en-CA" sz="1400" b="1" dirty="0" smtClean="0">
                <a:solidFill>
                  <a:schemeClr val="tx1"/>
                </a:solidFill>
              </a:rPr>
              <a:t>, </a:t>
            </a:r>
            <a:r>
              <a:rPr lang="en-CA" sz="1400" b="1" dirty="0" err="1" smtClean="0">
                <a:solidFill>
                  <a:schemeClr val="tx1"/>
                </a:solidFill>
              </a:rPr>
              <a:t>Pessamit</a:t>
            </a:r>
            <a:r>
              <a:rPr lang="en-CA" sz="1400" b="1" dirty="0" smtClean="0">
                <a:solidFill>
                  <a:schemeClr val="tx1"/>
                </a:solidFill>
              </a:rPr>
              <a:t>, </a:t>
            </a:r>
            <a:r>
              <a:rPr lang="en-CA" sz="1400" b="1" dirty="0" err="1" smtClean="0">
                <a:solidFill>
                  <a:schemeClr val="tx1"/>
                </a:solidFill>
              </a:rPr>
              <a:t>Nutashkuan</a:t>
            </a:r>
            <a:endParaRPr lang="en-CA" sz="1400" b="1" dirty="0" smtClean="0">
              <a:solidFill>
                <a:schemeClr val="tx1"/>
              </a:solidFill>
            </a:endParaRPr>
          </a:p>
          <a:p>
            <a:pPr algn="ctr"/>
            <a:endParaRPr lang="en-CA" sz="1400" b="1" dirty="0" smtClean="0">
              <a:solidFill>
                <a:schemeClr val="tx1"/>
              </a:solidFill>
            </a:endParaRPr>
          </a:p>
          <a:p>
            <a:pPr algn="ctr"/>
            <a:r>
              <a:rPr lang="en-CA" sz="1400" b="1" dirty="0" smtClean="0">
                <a:solidFill>
                  <a:schemeClr val="tx1"/>
                </a:solidFill>
              </a:rPr>
              <a:t>Ententes </a:t>
            </a:r>
            <a:r>
              <a:rPr lang="en-CA" sz="1400" b="1" dirty="0" err="1" smtClean="0">
                <a:solidFill>
                  <a:schemeClr val="tx1"/>
                </a:solidFill>
              </a:rPr>
              <a:t>bipartites</a:t>
            </a:r>
            <a:r>
              <a:rPr lang="en-CA" sz="1400" b="1" dirty="0" smtClean="0">
                <a:solidFill>
                  <a:schemeClr val="tx1"/>
                </a:solidFill>
              </a:rPr>
              <a:t> avec le CISSS-CN pour </a:t>
            </a:r>
            <a:r>
              <a:rPr lang="en-CA" sz="1400" b="1" dirty="0" err="1" smtClean="0">
                <a:solidFill>
                  <a:schemeClr val="tx1"/>
                </a:solidFill>
              </a:rPr>
              <a:t>l’application</a:t>
            </a:r>
            <a:r>
              <a:rPr lang="en-CA" sz="1400" b="1" dirty="0" smtClean="0">
                <a:solidFill>
                  <a:schemeClr val="tx1"/>
                </a:solidFill>
              </a:rPr>
              <a:t> des </a:t>
            </a:r>
            <a:r>
              <a:rPr lang="en-CA" sz="1400" b="1" dirty="0" err="1" smtClean="0">
                <a:solidFill>
                  <a:schemeClr val="tx1"/>
                </a:solidFill>
              </a:rPr>
              <a:t>mesures</a:t>
            </a:r>
            <a:r>
              <a:rPr lang="en-CA" sz="1400" b="1" dirty="0" smtClean="0">
                <a:solidFill>
                  <a:schemeClr val="tx1"/>
                </a:solidFill>
              </a:rPr>
              <a:t> (33). </a:t>
            </a:r>
          </a:p>
          <a:p>
            <a:pPr algn="ctr"/>
            <a:r>
              <a:rPr lang="en-CA" sz="1400" b="1" dirty="0" err="1" smtClean="0">
                <a:solidFill>
                  <a:schemeClr val="tx1"/>
                </a:solidFill>
              </a:rPr>
              <a:t>L’évaluation</a:t>
            </a:r>
            <a:r>
              <a:rPr lang="en-CA" sz="1400" b="1" dirty="0" smtClean="0">
                <a:solidFill>
                  <a:schemeClr val="tx1"/>
                </a:solidFill>
              </a:rPr>
              <a:t> (32) </a:t>
            </a:r>
            <a:r>
              <a:rPr lang="en-CA" sz="1400" b="1" dirty="0" err="1" smtClean="0">
                <a:solidFill>
                  <a:schemeClr val="tx1"/>
                </a:solidFill>
              </a:rPr>
              <a:t>est</a:t>
            </a:r>
            <a:r>
              <a:rPr lang="en-CA" sz="1400" b="1" dirty="0" smtClean="0">
                <a:solidFill>
                  <a:schemeClr val="tx1"/>
                </a:solidFill>
              </a:rPr>
              <a:t> </a:t>
            </a:r>
            <a:r>
              <a:rPr lang="en-CA" sz="1400" b="1" dirty="0" err="1" smtClean="0">
                <a:solidFill>
                  <a:schemeClr val="tx1"/>
                </a:solidFill>
              </a:rPr>
              <a:t>faite</a:t>
            </a:r>
            <a:r>
              <a:rPr lang="en-CA" sz="1400" b="1" dirty="0" smtClean="0">
                <a:solidFill>
                  <a:schemeClr val="tx1"/>
                </a:solidFill>
              </a:rPr>
              <a:t> par le CISSS</a:t>
            </a:r>
            <a:endParaRPr lang="fr-CA" sz="1400" b="1" dirty="0">
              <a:solidFill>
                <a:schemeClr val="tx1"/>
              </a:solidFill>
            </a:endParaRPr>
          </a:p>
        </p:txBody>
      </p:sp>
      <p:sp>
        <p:nvSpPr>
          <p:cNvPr id="12" name="Bulle ronde 11"/>
          <p:cNvSpPr/>
          <p:nvPr>
            <p:custDataLst>
              <p:tags r:id="rId6"/>
            </p:custDataLst>
          </p:nvPr>
        </p:nvSpPr>
        <p:spPr>
          <a:xfrm>
            <a:off x="3059832" y="3933056"/>
            <a:ext cx="2736304" cy="1656184"/>
          </a:xfrm>
          <a:prstGeom prst="wedgeEllipseCallout">
            <a:avLst>
              <a:gd name="adj1" fmla="val -41237"/>
              <a:gd name="adj2" fmla="val 64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err="1" smtClean="0">
                <a:solidFill>
                  <a:schemeClr val="tx1"/>
                </a:solidFill>
              </a:rPr>
              <a:t>Délégation</a:t>
            </a:r>
            <a:r>
              <a:rPr lang="en-CA" sz="1400" b="1" dirty="0" smtClean="0">
                <a:solidFill>
                  <a:schemeClr val="tx1"/>
                </a:solidFill>
              </a:rPr>
              <a:t> 32 et 33 : </a:t>
            </a:r>
          </a:p>
          <a:p>
            <a:pPr algn="ctr"/>
            <a:r>
              <a:rPr lang="en-CA" sz="1400" b="1" dirty="0" smtClean="0">
                <a:solidFill>
                  <a:schemeClr val="tx1"/>
                </a:solidFill>
              </a:rPr>
              <a:t>3 </a:t>
            </a:r>
            <a:r>
              <a:rPr lang="en-CA" sz="1400" b="1" dirty="0" err="1" smtClean="0">
                <a:solidFill>
                  <a:schemeClr val="tx1"/>
                </a:solidFill>
              </a:rPr>
              <a:t>communautés</a:t>
            </a:r>
            <a:r>
              <a:rPr lang="en-CA" sz="1400" b="1" dirty="0" smtClean="0">
                <a:solidFill>
                  <a:schemeClr val="tx1"/>
                </a:solidFill>
              </a:rPr>
              <a:t> </a:t>
            </a:r>
            <a:r>
              <a:rPr lang="en-CA" sz="1400" b="1" dirty="0" err="1" smtClean="0">
                <a:solidFill>
                  <a:schemeClr val="tx1"/>
                </a:solidFill>
              </a:rPr>
              <a:t>atikamekw</a:t>
            </a:r>
            <a:r>
              <a:rPr lang="fr-CA" sz="1400" b="1" dirty="0" smtClean="0">
                <a:solidFill>
                  <a:schemeClr val="tx1"/>
                </a:solidFill>
              </a:rPr>
              <a:t>, 2 </a:t>
            </a:r>
            <a:r>
              <a:rPr lang="fr-CA" sz="1400" b="1" dirty="0" err="1" smtClean="0">
                <a:solidFill>
                  <a:schemeClr val="tx1"/>
                </a:solidFill>
              </a:rPr>
              <a:t>Mig’maq</a:t>
            </a:r>
            <a:r>
              <a:rPr lang="fr-CA" sz="1400" b="1" dirty="0" smtClean="0">
                <a:solidFill>
                  <a:schemeClr val="tx1"/>
                </a:solidFill>
              </a:rPr>
              <a:t>, </a:t>
            </a:r>
            <a:r>
              <a:rPr lang="fr-CA" sz="1400" b="1" dirty="0" err="1" smtClean="0">
                <a:solidFill>
                  <a:schemeClr val="tx1"/>
                </a:solidFill>
              </a:rPr>
              <a:t>Mashteuiatsh</a:t>
            </a:r>
            <a:r>
              <a:rPr lang="fr-CA" sz="1400" b="1" dirty="0" smtClean="0">
                <a:solidFill>
                  <a:schemeClr val="tx1"/>
                </a:solidFill>
              </a:rPr>
              <a:t> &amp; </a:t>
            </a:r>
            <a:r>
              <a:rPr lang="fr-CA" sz="1400" b="1" dirty="0" err="1" smtClean="0">
                <a:solidFill>
                  <a:schemeClr val="tx1"/>
                </a:solidFill>
              </a:rPr>
              <a:t>Kahnawake</a:t>
            </a:r>
            <a:r>
              <a:rPr lang="fr-CA" sz="1400" b="1" dirty="0" smtClean="0">
                <a:solidFill>
                  <a:schemeClr val="tx1"/>
                </a:solidFill>
              </a:rPr>
              <a:t> </a:t>
            </a:r>
            <a:endParaRPr lang="en-CA" sz="1400" b="1" dirty="0" smtClean="0">
              <a:solidFill>
                <a:schemeClr val="tx1"/>
              </a:solidFill>
            </a:endParaRPr>
          </a:p>
        </p:txBody>
      </p:sp>
      <p:sp>
        <p:nvSpPr>
          <p:cNvPr id="13" name="Bulle ronde 12"/>
          <p:cNvSpPr/>
          <p:nvPr/>
        </p:nvSpPr>
        <p:spPr>
          <a:xfrm>
            <a:off x="717624" y="5410583"/>
            <a:ext cx="1584176" cy="1152128"/>
          </a:xfrm>
          <a:prstGeom prst="wedgeEllipseCallout">
            <a:avLst>
              <a:gd name="adj1" fmla="val 61736"/>
              <a:gd name="adj2" fmla="val 906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p:cNvSpPr txBox="1"/>
          <p:nvPr/>
        </p:nvSpPr>
        <p:spPr>
          <a:xfrm>
            <a:off x="733993" y="5583438"/>
            <a:ext cx="1584176" cy="738664"/>
          </a:xfrm>
          <a:prstGeom prst="rect">
            <a:avLst/>
          </a:prstGeom>
          <a:noFill/>
        </p:spPr>
        <p:txBody>
          <a:bodyPr wrap="square" rtlCol="0">
            <a:spAutoFit/>
          </a:bodyPr>
          <a:lstStyle/>
          <a:p>
            <a:r>
              <a:rPr lang="en-CA" sz="1400" b="1" dirty="0" err="1" smtClean="0"/>
              <a:t>Desservi</a:t>
            </a:r>
            <a:r>
              <a:rPr lang="en-CA" sz="1400" b="1" dirty="0" smtClean="0"/>
              <a:t> par le CISSS-</a:t>
            </a:r>
            <a:r>
              <a:rPr lang="en-CA" sz="1400" b="1" dirty="0" err="1" smtClean="0"/>
              <a:t>Outaouais</a:t>
            </a:r>
            <a:r>
              <a:rPr lang="en-CA" sz="1400" b="1" dirty="0" smtClean="0"/>
              <a:t>: </a:t>
            </a:r>
          </a:p>
          <a:p>
            <a:r>
              <a:rPr lang="en-CA" sz="1400" b="1" dirty="0" err="1" smtClean="0"/>
              <a:t>Barriere</a:t>
            </a:r>
            <a:r>
              <a:rPr lang="en-CA" sz="1400" b="1" dirty="0" smtClean="0"/>
              <a:t> Lake</a:t>
            </a:r>
            <a:endParaRPr lang="fr-CA" sz="1400" b="1" dirty="0"/>
          </a:p>
        </p:txBody>
      </p:sp>
    </p:spTree>
    <p:extLst>
      <p:ext uri="{BB962C8B-B14F-4D97-AF65-F5344CB8AC3E}">
        <p14:creationId xmlns:p14="http://schemas.microsoft.com/office/powerpoint/2010/main" val="26489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en-CA" dirty="0" err="1" smtClean="0"/>
              <a:t>Modèle</a:t>
            </a:r>
            <a:r>
              <a:rPr lang="en-CA" dirty="0" smtClean="0"/>
              <a:t> </a:t>
            </a:r>
            <a:r>
              <a:rPr lang="en-CA" dirty="0" err="1" smtClean="0"/>
              <a:t>d’adaptation</a:t>
            </a:r>
            <a:r>
              <a:rPr lang="en-CA" dirty="0" smtClean="0"/>
              <a:t> : </a:t>
            </a:r>
            <a:r>
              <a:rPr lang="en-CA" dirty="0" err="1" smtClean="0"/>
              <a:t>penser</a:t>
            </a:r>
            <a:r>
              <a:rPr lang="en-CA" dirty="0" smtClean="0"/>
              <a:t> </a:t>
            </a:r>
            <a:r>
              <a:rPr lang="en-CA" dirty="0" err="1" smtClean="0"/>
              <a:t>en</a:t>
            </a:r>
            <a:r>
              <a:rPr lang="en-CA" dirty="0" smtClean="0"/>
              <a:t> mode “</a:t>
            </a:r>
            <a:r>
              <a:rPr lang="en-CA" dirty="0" err="1" smtClean="0"/>
              <a:t>préventif</a:t>
            </a:r>
            <a:r>
              <a:rPr lang="en-CA" dirty="0" smtClean="0"/>
              <a:t>”</a:t>
            </a:r>
            <a:endParaRPr lang="fr-CA" dirty="0"/>
          </a:p>
        </p:txBody>
      </p:sp>
      <p:sp>
        <p:nvSpPr>
          <p:cNvPr id="3" name="Espace réservé du contenu 2"/>
          <p:cNvSpPr>
            <a:spLocks noGrp="1"/>
          </p:cNvSpPr>
          <p:nvPr>
            <p:ph idx="1"/>
            <p:custDataLst>
              <p:tags r:id="rId2"/>
            </p:custDataLst>
          </p:nvPr>
        </p:nvSpPr>
        <p:spPr>
          <a:xfrm>
            <a:off x="395536" y="2547092"/>
            <a:ext cx="3826768" cy="2474791"/>
          </a:xfrm>
        </p:spPr>
        <p:txBody>
          <a:bodyPr/>
          <a:lstStyle/>
          <a:p>
            <a:pPr marL="0" indent="0">
              <a:buNone/>
            </a:pPr>
            <a:r>
              <a:rPr lang="en-CA" sz="2500" b="1" dirty="0" smtClean="0"/>
              <a:t>2009 (à </a:t>
            </a:r>
            <a:r>
              <a:rPr lang="en-CA" sz="2500" b="1" dirty="0" err="1" smtClean="0"/>
              <a:t>partir</a:t>
            </a:r>
            <a:r>
              <a:rPr lang="en-CA" sz="2500" b="1" dirty="0" smtClean="0"/>
              <a:t> de)</a:t>
            </a:r>
          </a:p>
          <a:p>
            <a:r>
              <a:rPr lang="en-CA" sz="2500" dirty="0" err="1" smtClean="0"/>
              <a:t>Financement</a:t>
            </a:r>
            <a:r>
              <a:rPr lang="en-CA" sz="2500" dirty="0" smtClean="0"/>
              <a:t> par AANC de services </a:t>
            </a:r>
            <a:r>
              <a:rPr lang="en-CA" sz="2500" dirty="0" err="1" smtClean="0"/>
              <a:t>préventifs</a:t>
            </a:r>
            <a:r>
              <a:rPr lang="en-CA" sz="2500" dirty="0" smtClean="0"/>
              <a:t> </a:t>
            </a:r>
            <a:r>
              <a:rPr lang="en-CA" sz="2500" dirty="0" err="1" smtClean="0"/>
              <a:t>dans</a:t>
            </a:r>
            <a:r>
              <a:rPr lang="en-CA" sz="2500" dirty="0" smtClean="0"/>
              <a:t> les </a:t>
            </a:r>
            <a:r>
              <a:rPr lang="en-CA" sz="2500" dirty="0" err="1" smtClean="0"/>
              <a:t>communautés</a:t>
            </a:r>
            <a:r>
              <a:rPr lang="en-CA" sz="2500" dirty="0" smtClean="0"/>
              <a:t> </a:t>
            </a:r>
            <a:r>
              <a:rPr lang="en-CA" sz="2500" dirty="0" err="1" smtClean="0"/>
              <a:t>autochtones</a:t>
            </a:r>
            <a:endParaRPr lang="fr-CA" dirty="0"/>
          </a:p>
        </p:txBody>
      </p:sp>
      <p:grpSp>
        <p:nvGrpSpPr>
          <p:cNvPr id="4" name="Organization Chart 15"/>
          <p:cNvGrpSpPr>
            <a:grpSpLocks/>
          </p:cNvGrpSpPr>
          <p:nvPr>
            <p:custDataLst>
              <p:tags r:id="rId3"/>
            </p:custDataLst>
          </p:nvPr>
        </p:nvGrpSpPr>
        <p:grpSpPr bwMode="auto">
          <a:xfrm>
            <a:off x="4702490" y="1837606"/>
            <a:ext cx="4068448" cy="4550282"/>
            <a:chOff x="2908" y="1134"/>
            <a:chExt cx="2599" cy="1468"/>
          </a:xfrm>
        </p:grpSpPr>
        <p:cxnSp>
          <p:nvCxnSpPr>
            <p:cNvPr id="5" name="_s1041"/>
            <p:cNvCxnSpPr>
              <a:cxnSpLocks noChangeShapeType="1"/>
              <a:stCxn id="13" idx="0"/>
              <a:endCxn id="10" idx="2"/>
            </p:cNvCxnSpPr>
            <p:nvPr/>
          </p:nvCxnSpPr>
          <p:spPr bwMode="auto">
            <a:xfrm rot="16200000" flipV="1">
              <a:off x="4705" y="2070"/>
              <a:ext cx="124" cy="618"/>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6" name="_s1042"/>
            <p:cNvCxnSpPr>
              <a:cxnSpLocks noChangeShapeType="1"/>
              <a:stCxn id="12" idx="0"/>
              <a:endCxn id="10" idx="2"/>
            </p:cNvCxnSpPr>
            <p:nvPr/>
          </p:nvCxnSpPr>
          <p:spPr bwMode="auto">
            <a:xfrm rot="5400000" flipH="1" flipV="1">
              <a:off x="4070" y="2053"/>
              <a:ext cx="124" cy="651"/>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 name="_s1043"/>
            <p:cNvCxnSpPr>
              <a:cxnSpLocks noChangeShapeType="1"/>
              <a:stCxn id="11" idx="1"/>
              <a:endCxn id="9" idx="2"/>
            </p:cNvCxnSpPr>
            <p:nvPr/>
          </p:nvCxnSpPr>
          <p:spPr bwMode="auto">
            <a:xfrm rot="10800000">
              <a:off x="3340" y="1422"/>
              <a:ext cx="610" cy="256"/>
            </a:xfrm>
            <a:prstGeom prst="bentConnector2">
              <a:avLst/>
            </a:prstGeom>
            <a:noFill/>
            <a:ln w="12700">
              <a:solidFill>
                <a:srgbClr val="C00000"/>
              </a:solidFill>
              <a:prstDash val="dash"/>
              <a:miter lim="800000"/>
              <a:headEnd/>
              <a:tailEnd/>
            </a:ln>
            <a:extLst>
              <a:ext uri="{909E8E84-426E-40DD-AFC4-6F175D3DCCD1}">
                <a14:hiddenFill xmlns:a14="http://schemas.microsoft.com/office/drawing/2010/main">
                  <a:noFill/>
                </a14:hiddenFill>
              </a:ext>
            </a:extLst>
          </p:spPr>
        </p:cxnSp>
        <p:cxnSp>
          <p:nvCxnSpPr>
            <p:cNvPr id="8" name="_s1044"/>
            <p:cNvCxnSpPr>
              <a:cxnSpLocks noChangeShapeType="1"/>
              <a:stCxn id="10" idx="1"/>
              <a:endCxn id="9" idx="2"/>
            </p:cNvCxnSpPr>
            <p:nvPr/>
          </p:nvCxnSpPr>
          <p:spPr bwMode="auto">
            <a:xfrm rot="10800000">
              <a:off x="3340" y="1422"/>
              <a:ext cx="610" cy="782"/>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sp>
          <p:nvSpPr>
            <p:cNvPr id="9" name="_s1045"/>
            <p:cNvSpPr>
              <a:spLocks noChangeArrowheads="1"/>
            </p:cNvSpPr>
            <p:nvPr/>
          </p:nvSpPr>
          <p:spPr bwMode="auto">
            <a:xfrm>
              <a:off x="2908" y="1134"/>
              <a:ext cx="864" cy="288"/>
            </a:xfrm>
            <a:prstGeom prst="roundRect">
              <a:avLst>
                <a:gd name="adj"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1" i="0" u="none" strike="noStrike" cap="none" normalizeH="0" baseline="0" dirty="0" smtClean="0">
                  <a:ln>
                    <a:noFill/>
                  </a:ln>
                  <a:solidFill>
                    <a:schemeClr val="tx1"/>
                  </a:solidFill>
                  <a:effectLst/>
                  <a:cs typeface="Arial" charset="0"/>
                </a:rPr>
                <a:t>Services sociaux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1" i="0" u="none" strike="noStrike" cap="none" normalizeH="0" baseline="0" dirty="0" smtClean="0">
                  <a:ln>
                    <a:noFill/>
                  </a:ln>
                  <a:solidFill>
                    <a:schemeClr val="tx1"/>
                  </a:solidFill>
                  <a:effectLst/>
                  <a:cs typeface="Arial" charset="0"/>
                </a:rPr>
                <a:t>dans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1" i="0" u="none" strike="noStrike" cap="none" normalizeH="0" baseline="0" dirty="0" smtClean="0">
                  <a:ln>
                    <a:noFill/>
                  </a:ln>
                  <a:solidFill>
                    <a:schemeClr val="tx1"/>
                  </a:solidFill>
                  <a:effectLst/>
                  <a:cs typeface="Arial" charset="0"/>
                </a:rPr>
                <a:t>les communautés</a:t>
              </a:r>
              <a:endParaRPr kumimoji="0" lang="en-CA" sz="1300" b="1" i="0" u="none" strike="noStrike" cap="none" normalizeH="0" baseline="0" dirty="0" smtClean="0">
                <a:ln>
                  <a:noFill/>
                </a:ln>
                <a:solidFill>
                  <a:schemeClr val="tx1"/>
                </a:solidFill>
                <a:effectLst/>
                <a:cs typeface="Arial" charset="0"/>
              </a:endParaRPr>
            </a:p>
          </p:txBody>
        </p:sp>
        <p:sp>
          <p:nvSpPr>
            <p:cNvPr id="10" name="_s1046"/>
            <p:cNvSpPr>
              <a:spLocks noChangeArrowheads="1"/>
            </p:cNvSpPr>
            <p:nvPr/>
          </p:nvSpPr>
          <p:spPr bwMode="auto">
            <a:xfrm>
              <a:off x="3950" y="2091"/>
              <a:ext cx="1016" cy="226"/>
            </a:xfrm>
            <a:prstGeom prst="roundRect">
              <a:avLst>
                <a:gd name="adj"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0" i="0" u="none" strike="noStrike" cap="none" normalizeH="0" baseline="0" dirty="0" smtClean="0">
                  <a:ln>
                    <a:noFill/>
                  </a:ln>
                  <a:solidFill>
                    <a:schemeClr val="tx1"/>
                  </a:solidFill>
                  <a:effectLst/>
                  <a:cs typeface="Arial" charset="0"/>
                </a:rPr>
                <a:t>Centre jeunesse</a:t>
              </a:r>
              <a:endParaRPr kumimoji="0" lang="en-CA" sz="1300" b="0" i="0" u="none" strike="noStrike" cap="none" normalizeH="0" baseline="0" dirty="0" smtClean="0">
                <a:ln>
                  <a:noFill/>
                </a:ln>
                <a:solidFill>
                  <a:schemeClr val="tx1"/>
                </a:solidFill>
                <a:effectLst/>
                <a:cs typeface="Arial" charset="0"/>
              </a:endParaRPr>
            </a:p>
          </p:txBody>
        </p:sp>
        <p:sp>
          <p:nvSpPr>
            <p:cNvPr id="11" name="_s1047"/>
            <p:cNvSpPr>
              <a:spLocks noChangeArrowheads="1"/>
            </p:cNvSpPr>
            <p:nvPr/>
          </p:nvSpPr>
          <p:spPr bwMode="auto">
            <a:xfrm>
              <a:off x="3950" y="1460"/>
              <a:ext cx="1016" cy="436"/>
            </a:xfrm>
            <a:prstGeom prst="roundRect">
              <a:avLst>
                <a:gd name="adj"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cs typeface="Arial" charset="0"/>
                </a:rPr>
                <a:t>absence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cs typeface="Arial" charset="0"/>
                </a:rPr>
                <a:t>services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cs typeface="Arial" charset="0"/>
                </a:rPr>
                <a:t>sociaux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cs typeface="Arial" charset="0"/>
                </a:rPr>
                <a:t> 1</a:t>
              </a:r>
              <a:r>
                <a:rPr kumimoji="0" lang="fr-CA" sz="1400" b="1" i="0" u="none" strike="noStrike" cap="none" normalizeH="0" baseline="30000" dirty="0" smtClean="0">
                  <a:ln>
                    <a:noFill/>
                  </a:ln>
                  <a:solidFill>
                    <a:schemeClr val="tx1"/>
                  </a:solidFill>
                  <a:effectLst/>
                  <a:cs typeface="Arial" charset="0"/>
                </a:rPr>
                <a:t>e</a:t>
              </a:r>
              <a:r>
                <a:rPr kumimoji="0" lang="fr-CA" sz="1400" b="1" i="0" u="none" strike="noStrike" cap="none" normalizeH="0" baseline="0" dirty="0" smtClean="0">
                  <a:ln>
                    <a:noFill/>
                  </a:ln>
                  <a:solidFill>
                    <a:schemeClr val="tx1"/>
                  </a:solidFill>
                  <a:effectLst/>
                  <a:cs typeface="Arial" charset="0"/>
                </a:rPr>
                <a:t> ligne</a:t>
              </a:r>
              <a:endParaRPr kumimoji="0" lang="en-CA" sz="1400" b="1" i="0" u="none" strike="noStrike" cap="none" normalizeH="0" baseline="0" dirty="0" smtClean="0">
                <a:ln>
                  <a:noFill/>
                </a:ln>
                <a:solidFill>
                  <a:schemeClr val="tx1"/>
                </a:solidFill>
                <a:effectLst/>
                <a:cs typeface="Arial" charset="0"/>
              </a:endParaRPr>
            </a:p>
          </p:txBody>
        </p:sp>
        <p:sp>
          <p:nvSpPr>
            <p:cNvPr id="12" name="_s1048"/>
            <p:cNvSpPr>
              <a:spLocks noChangeArrowheads="1"/>
            </p:cNvSpPr>
            <p:nvPr/>
          </p:nvSpPr>
          <p:spPr bwMode="auto">
            <a:xfrm>
              <a:off x="3375" y="2441"/>
              <a:ext cx="863" cy="161"/>
            </a:xfrm>
            <a:prstGeom prst="roundRect">
              <a:avLst>
                <a:gd name="adj"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0" i="0" u="none" strike="noStrike" cap="none" normalizeH="0" baseline="0" dirty="0" smtClean="0">
                  <a:ln>
                    <a:noFill/>
                  </a:ln>
                  <a:solidFill>
                    <a:schemeClr val="tx1"/>
                  </a:solidFill>
                  <a:effectLst/>
                  <a:cs typeface="Arial" charset="0"/>
                </a:rPr>
                <a:t>Centre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0" i="0" u="none" strike="noStrike" cap="none" normalizeH="0" baseline="0" dirty="0" smtClean="0">
                  <a:ln>
                    <a:noFill/>
                  </a:ln>
                  <a:solidFill>
                    <a:schemeClr val="tx1"/>
                  </a:solidFill>
                  <a:effectLst/>
                  <a:cs typeface="Arial" charset="0"/>
                </a:rPr>
                <a:t>réadaptation</a:t>
              </a:r>
              <a:endParaRPr kumimoji="0" lang="en-CA" sz="1300" b="0" i="0" u="none" strike="noStrike" cap="none" normalizeH="0" baseline="0" dirty="0" smtClean="0">
                <a:ln>
                  <a:noFill/>
                </a:ln>
                <a:solidFill>
                  <a:schemeClr val="tx1"/>
                </a:solidFill>
                <a:effectLst/>
                <a:cs typeface="Arial" charset="0"/>
              </a:endParaRPr>
            </a:p>
          </p:txBody>
        </p:sp>
        <p:sp>
          <p:nvSpPr>
            <p:cNvPr id="13" name="_s1049"/>
            <p:cNvSpPr>
              <a:spLocks noChangeArrowheads="1"/>
            </p:cNvSpPr>
            <p:nvPr/>
          </p:nvSpPr>
          <p:spPr bwMode="auto">
            <a:xfrm>
              <a:off x="4644" y="2441"/>
              <a:ext cx="863" cy="161"/>
            </a:xfrm>
            <a:prstGeom prst="roundRect">
              <a:avLst>
                <a:gd name="adj"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300" b="0" i="0" u="none" strike="noStrike" cap="none" normalizeH="0" baseline="0" dirty="0" smtClean="0">
                  <a:ln>
                    <a:noFill/>
                  </a:ln>
                  <a:solidFill>
                    <a:schemeClr val="tx1"/>
                  </a:solidFill>
                  <a:effectLst/>
                  <a:cs typeface="Arial" charset="0"/>
                </a:rPr>
                <a:t>Famille d’accueil</a:t>
              </a:r>
              <a:endParaRPr kumimoji="0" lang="en-CA" sz="1300" b="0" i="0" u="none" strike="noStrike" cap="none" normalizeH="0" baseline="0" dirty="0" smtClean="0">
                <a:ln>
                  <a:noFill/>
                </a:ln>
                <a:solidFill>
                  <a:schemeClr val="tx1"/>
                </a:solidFill>
                <a:effectLst/>
                <a:cs typeface="Arial" charset="0"/>
              </a:endParaRPr>
            </a:p>
          </p:txBody>
        </p:sp>
      </p:grpSp>
      <p:sp>
        <p:nvSpPr>
          <p:cNvPr id="14" name="Rectangle 13"/>
          <p:cNvSpPr/>
          <p:nvPr>
            <p:custDataLst>
              <p:tags r:id="rId4"/>
            </p:custDataLst>
          </p:nvPr>
        </p:nvSpPr>
        <p:spPr>
          <a:xfrm>
            <a:off x="6327578" y="1637624"/>
            <a:ext cx="2816422" cy="923330"/>
          </a:xfrm>
          <a:prstGeom prst="rect">
            <a:avLst/>
          </a:prstGeom>
        </p:spPr>
        <p:txBody>
          <a:bodyPr wrap="square">
            <a:spAutoFit/>
          </a:bodyPr>
          <a:lstStyle/>
          <a:p>
            <a:r>
              <a:rPr lang="fr-CA" b="1" dirty="0">
                <a:solidFill>
                  <a:srgbClr val="000000"/>
                </a:solidFill>
                <a:latin typeface="Tahoma" pitchFamily="34" charset="0"/>
              </a:rPr>
              <a:t>Porte </a:t>
            </a:r>
            <a:r>
              <a:rPr lang="fr-CA" b="1" dirty="0" smtClean="0">
                <a:solidFill>
                  <a:srgbClr val="000000"/>
                </a:solidFill>
                <a:latin typeface="Tahoma" pitchFamily="34" charset="0"/>
              </a:rPr>
              <a:t>d’entrée avant 2009:</a:t>
            </a:r>
            <a:endParaRPr lang="fr-CA" b="1" dirty="0">
              <a:solidFill>
                <a:srgbClr val="000000"/>
              </a:solidFill>
              <a:latin typeface="Tahoma" pitchFamily="34" charset="0"/>
            </a:endParaRPr>
          </a:p>
          <a:p>
            <a:r>
              <a:rPr lang="fr-CA" b="1" dirty="0">
                <a:solidFill>
                  <a:srgbClr val="000000"/>
                </a:solidFill>
                <a:latin typeface="Tahoma" pitchFamily="34" charset="0"/>
              </a:rPr>
              <a:t>2</a:t>
            </a:r>
            <a:r>
              <a:rPr lang="fr-CA" b="1" baseline="30000" dirty="0">
                <a:solidFill>
                  <a:srgbClr val="000000"/>
                </a:solidFill>
                <a:latin typeface="Tahoma" pitchFamily="34" charset="0"/>
              </a:rPr>
              <a:t>e</a:t>
            </a:r>
            <a:r>
              <a:rPr lang="fr-CA" b="1" dirty="0">
                <a:solidFill>
                  <a:srgbClr val="000000"/>
                </a:solidFill>
                <a:latin typeface="Tahoma" pitchFamily="34" charset="0"/>
              </a:rPr>
              <a:t> ligne</a:t>
            </a:r>
            <a:endParaRPr lang="en-CA" b="1" dirty="0">
              <a:solidFill>
                <a:srgbClr val="000000"/>
              </a:solidFill>
              <a:latin typeface="Tahoma" pitchFamily="34" charset="0"/>
            </a:endParaRPr>
          </a:p>
        </p:txBody>
      </p:sp>
      <p:sp>
        <p:nvSpPr>
          <p:cNvPr id="15" name="Line 31"/>
          <p:cNvSpPr>
            <a:spLocks noChangeShapeType="1"/>
          </p:cNvSpPr>
          <p:nvPr>
            <p:custDataLst>
              <p:tags r:id="rId5"/>
            </p:custDataLst>
          </p:nvPr>
        </p:nvSpPr>
        <p:spPr bwMode="auto">
          <a:xfrm flipH="1">
            <a:off x="7547723" y="2103731"/>
            <a:ext cx="821480" cy="2932014"/>
          </a:xfrm>
          <a:prstGeom prst="line">
            <a:avLst/>
          </a:prstGeom>
          <a:noFill/>
          <a:ln w="9525">
            <a:solidFill>
              <a:srgbClr val="000000"/>
            </a:solidFill>
            <a:round/>
            <a:headEnd/>
            <a:tailEnd type="triangle" w="med" len="med"/>
          </a:ln>
        </p:spPr>
        <p:txBody>
          <a:bodyPr/>
          <a:lstStyle/>
          <a:p>
            <a:endParaRPr lang="fr-CA"/>
          </a:p>
        </p:txBody>
      </p:sp>
      <p:sp>
        <p:nvSpPr>
          <p:cNvPr id="16" name="Interdiction 15"/>
          <p:cNvSpPr/>
          <p:nvPr>
            <p:custDataLst>
              <p:tags r:id="rId6"/>
            </p:custDataLst>
          </p:nvPr>
        </p:nvSpPr>
        <p:spPr>
          <a:xfrm>
            <a:off x="5717252" y="3319395"/>
            <a:ext cx="400327" cy="408837"/>
          </a:xfrm>
          <a:prstGeom prst="noSmoking">
            <a:avLst>
              <a:gd name="adj" fmla="val 0"/>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solidFill>
                <a:schemeClr val="tx1"/>
              </a:solidFill>
            </a:endParaRPr>
          </a:p>
        </p:txBody>
      </p:sp>
      <p:sp>
        <p:nvSpPr>
          <p:cNvPr id="17" name="ZoneTexte 16"/>
          <p:cNvSpPr txBox="1"/>
          <p:nvPr>
            <p:custDataLst>
              <p:tags r:id="rId7"/>
            </p:custDataLst>
          </p:nvPr>
        </p:nvSpPr>
        <p:spPr>
          <a:xfrm>
            <a:off x="6120695" y="6431281"/>
            <a:ext cx="2045489" cy="369332"/>
          </a:xfrm>
          <a:prstGeom prst="rect">
            <a:avLst/>
          </a:prstGeom>
          <a:noFill/>
        </p:spPr>
        <p:txBody>
          <a:bodyPr wrap="square" rtlCol="0">
            <a:spAutoFit/>
          </a:bodyPr>
          <a:lstStyle/>
          <a:p>
            <a:r>
              <a:rPr lang="fr-CA" dirty="0" smtClean="0"/>
              <a:t>© CSSSPNQL</a:t>
            </a:r>
            <a:endParaRPr lang="fr-CA" dirty="0"/>
          </a:p>
        </p:txBody>
      </p:sp>
    </p:spTree>
    <p:extLst>
      <p:ext uri="{BB962C8B-B14F-4D97-AF65-F5344CB8AC3E}">
        <p14:creationId xmlns:p14="http://schemas.microsoft.com/office/powerpoint/2010/main" val="829930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684584" y="0"/>
            <a:ext cx="9900592" cy="6858000"/>
          </a:xfrm>
          <a:prstGeom prst="rect">
            <a:avLst/>
          </a:prstGeom>
        </p:spPr>
      </p:pic>
      <p:sp>
        <p:nvSpPr>
          <p:cNvPr id="2" name="Titre 1"/>
          <p:cNvSpPr>
            <a:spLocks noGrp="1"/>
          </p:cNvSpPr>
          <p:nvPr>
            <p:ph type="title"/>
            <p:custDataLst>
              <p:tags r:id="rId2"/>
            </p:custDataLst>
          </p:nvPr>
        </p:nvSpPr>
        <p:spPr>
          <a:xfrm>
            <a:off x="1763688" y="274638"/>
            <a:ext cx="6923112" cy="1143000"/>
          </a:xfrm>
        </p:spPr>
        <p:txBody>
          <a:bodyPr>
            <a:normAutofit/>
          </a:bodyPr>
          <a:lstStyle/>
          <a:p>
            <a:r>
              <a:rPr lang="en-CA" sz="3300" dirty="0" err="1" smtClean="0"/>
              <a:t>Une</a:t>
            </a:r>
            <a:r>
              <a:rPr lang="en-CA" sz="3300" dirty="0" smtClean="0"/>
              <a:t> application </a:t>
            </a:r>
            <a:r>
              <a:rPr lang="en-CA" sz="3300" dirty="0" err="1" smtClean="0"/>
              <a:t>différente</a:t>
            </a:r>
            <a:r>
              <a:rPr lang="en-CA" sz="3300" dirty="0" smtClean="0"/>
              <a:t> de la LPJ pour </a:t>
            </a:r>
            <a:r>
              <a:rPr lang="en-CA" sz="3300" dirty="0" err="1" smtClean="0"/>
              <a:t>tenir</a:t>
            </a:r>
            <a:r>
              <a:rPr lang="en-CA" sz="3300" dirty="0" smtClean="0"/>
              <a:t> </a:t>
            </a:r>
            <a:r>
              <a:rPr lang="en-CA" sz="3300" dirty="0" err="1" smtClean="0"/>
              <a:t>compte</a:t>
            </a:r>
            <a:r>
              <a:rPr lang="en-CA" sz="3300" dirty="0" smtClean="0"/>
              <a:t> de la culture: le SIAA</a:t>
            </a:r>
            <a:endParaRPr lang="fr-CA" sz="3300" dirty="0"/>
          </a:p>
        </p:txBody>
      </p:sp>
      <p:sp>
        <p:nvSpPr>
          <p:cNvPr id="3" name="Espace réservé du contenu 2"/>
          <p:cNvSpPr>
            <a:spLocks noGrp="1"/>
          </p:cNvSpPr>
          <p:nvPr>
            <p:ph idx="1"/>
            <p:custDataLst>
              <p:tags r:id="rId3"/>
            </p:custDataLst>
          </p:nvPr>
        </p:nvSpPr>
        <p:spPr>
          <a:xfrm>
            <a:off x="1619672" y="1600204"/>
            <a:ext cx="7067128" cy="4525963"/>
          </a:xfrm>
        </p:spPr>
        <p:txBody>
          <a:bodyPr>
            <a:normAutofit fontScale="92500" lnSpcReduction="10000"/>
          </a:bodyPr>
          <a:lstStyle/>
          <a:p>
            <a:pPr marL="457200" lvl="4" indent="-457200">
              <a:buClr>
                <a:schemeClr val="accent6">
                  <a:lumMod val="75000"/>
                </a:schemeClr>
              </a:buClr>
            </a:pPr>
            <a:r>
              <a:rPr lang="fr-CA" sz="2800" dirty="0">
                <a:latin typeface="+mj-lt"/>
                <a:cs typeface="Times New Roman" panose="02020603050405020304" pitchFamily="18" charset="0"/>
              </a:rPr>
              <a:t>Permet de traiter les situations dans un contexte culturel mieux adapté aux besoins des </a:t>
            </a:r>
            <a:r>
              <a:rPr lang="fr-CA" sz="2800" dirty="0" err="1" smtClean="0">
                <a:latin typeface="+mj-lt"/>
                <a:cs typeface="Times New Roman" panose="02020603050405020304" pitchFamily="18" charset="0"/>
              </a:rPr>
              <a:t>Attikamekw</a:t>
            </a:r>
            <a:r>
              <a:rPr lang="fr-CA" sz="2800" dirty="0" smtClean="0">
                <a:latin typeface="+mj-lt"/>
                <a:cs typeface="Times New Roman" panose="02020603050405020304" pitchFamily="18" charset="0"/>
              </a:rPr>
              <a:t> </a:t>
            </a:r>
            <a:endParaRPr lang="fr-CA" sz="2800" dirty="0">
              <a:latin typeface="+mj-lt"/>
              <a:cs typeface="Times New Roman" panose="02020603050405020304" pitchFamily="18" charset="0"/>
            </a:endParaRPr>
          </a:p>
          <a:p>
            <a:pPr marL="457200" lvl="4" indent="-457200">
              <a:buClr>
                <a:schemeClr val="accent6">
                  <a:lumMod val="75000"/>
                </a:schemeClr>
              </a:buClr>
            </a:pPr>
            <a:endParaRPr lang="fr-CA" sz="2800" dirty="0">
              <a:latin typeface="+mj-lt"/>
              <a:cs typeface="Times New Roman" panose="02020603050405020304" pitchFamily="18" charset="0"/>
            </a:endParaRPr>
          </a:p>
          <a:p>
            <a:pPr marL="457200" lvl="4" indent="-457200">
              <a:buClr>
                <a:schemeClr val="accent6">
                  <a:lumMod val="75000"/>
                </a:schemeClr>
              </a:buClr>
            </a:pPr>
            <a:r>
              <a:rPr lang="fr-CA" sz="2800" dirty="0">
                <a:latin typeface="+mj-lt"/>
                <a:cs typeface="Times New Roman" panose="02020603050405020304" pitchFamily="18" charset="0"/>
              </a:rPr>
              <a:t>Fondé sur des valeurs fondamentales de responsabilisation des membres de la famille et de la communauté et, sur le rapprochement et </a:t>
            </a:r>
            <a:r>
              <a:rPr lang="fr-CA" sz="2800" dirty="0" smtClean="0">
                <a:latin typeface="+mj-lt"/>
                <a:cs typeface="Times New Roman" panose="02020603050405020304" pitchFamily="18" charset="0"/>
              </a:rPr>
              <a:t>l'entraide</a:t>
            </a:r>
          </a:p>
          <a:p>
            <a:pPr marL="457200" lvl="4" indent="-457200">
              <a:buClr>
                <a:schemeClr val="accent6">
                  <a:lumMod val="75000"/>
                </a:schemeClr>
              </a:buClr>
            </a:pPr>
            <a:r>
              <a:rPr lang="en-CA" sz="2800" dirty="0" err="1" smtClean="0">
                <a:latin typeface="+mj-lt"/>
                <a:cs typeface="Times New Roman" panose="02020603050405020304" pitchFamily="18" charset="0"/>
              </a:rPr>
              <a:t>Conseil</a:t>
            </a:r>
            <a:r>
              <a:rPr lang="en-CA" sz="2800" dirty="0" smtClean="0">
                <a:latin typeface="+mj-lt"/>
                <a:cs typeface="Times New Roman" panose="02020603050405020304" pitchFamily="18" charset="0"/>
              </a:rPr>
              <a:t> de </a:t>
            </a:r>
            <a:r>
              <a:rPr lang="en-CA" sz="2800" dirty="0" err="1" smtClean="0">
                <a:latin typeface="+mj-lt"/>
                <a:cs typeface="Times New Roman" panose="02020603050405020304" pitchFamily="18" charset="0"/>
              </a:rPr>
              <a:t>famille</a:t>
            </a:r>
            <a:r>
              <a:rPr lang="en-CA" sz="2800" dirty="0" smtClean="0">
                <a:latin typeface="+mj-lt"/>
                <a:cs typeface="Times New Roman" panose="02020603050405020304" pitchFamily="18" charset="0"/>
              </a:rPr>
              <a:t> </a:t>
            </a:r>
            <a:r>
              <a:rPr lang="en-CA" sz="2800" dirty="0" err="1" smtClean="0">
                <a:latin typeface="+mj-lt"/>
                <a:cs typeface="Times New Roman" panose="02020603050405020304" pitchFamily="18" charset="0"/>
              </a:rPr>
              <a:t>ou</a:t>
            </a:r>
            <a:r>
              <a:rPr lang="en-CA" sz="2800" dirty="0" smtClean="0">
                <a:latin typeface="+mj-lt"/>
                <a:cs typeface="Times New Roman" panose="02020603050405020304" pitchFamily="18" charset="0"/>
              </a:rPr>
              <a:t> </a:t>
            </a:r>
            <a:r>
              <a:rPr lang="en-CA" sz="2800" dirty="0" err="1" smtClean="0">
                <a:latin typeface="+mj-lt"/>
                <a:cs typeface="Times New Roman" panose="02020603050405020304" pitchFamily="18" charset="0"/>
              </a:rPr>
              <a:t>Conseil</a:t>
            </a:r>
            <a:r>
              <a:rPr lang="en-CA" sz="2800" dirty="0" smtClean="0">
                <a:latin typeface="+mj-lt"/>
                <a:cs typeface="Times New Roman" panose="02020603050405020304" pitchFamily="18" charset="0"/>
              </a:rPr>
              <a:t> de sages </a:t>
            </a:r>
          </a:p>
          <a:p>
            <a:pPr marL="457200" lvl="4" indent="-457200">
              <a:buClr>
                <a:schemeClr val="accent6">
                  <a:lumMod val="75000"/>
                </a:schemeClr>
              </a:buClr>
            </a:pPr>
            <a:r>
              <a:rPr lang="en-CA" sz="2800" dirty="0" err="1" smtClean="0">
                <a:latin typeface="+mj-lt"/>
                <a:cs typeface="Times New Roman" panose="02020603050405020304" pitchFamily="18" charset="0"/>
              </a:rPr>
              <a:t>Cercle</a:t>
            </a:r>
            <a:r>
              <a:rPr lang="en-CA" sz="2800" dirty="0" smtClean="0">
                <a:latin typeface="+mj-lt"/>
                <a:cs typeface="Times New Roman" panose="02020603050405020304" pitchFamily="18" charset="0"/>
              </a:rPr>
              <a:t> </a:t>
            </a:r>
            <a:r>
              <a:rPr lang="en-CA" sz="2800" dirty="0" err="1" smtClean="0">
                <a:latin typeface="+mj-lt"/>
                <a:cs typeface="Times New Roman" panose="02020603050405020304" pitchFamily="18" charset="0"/>
              </a:rPr>
              <a:t>d’aidants</a:t>
            </a:r>
            <a:r>
              <a:rPr lang="en-CA" sz="2800" dirty="0" smtClean="0">
                <a:latin typeface="+mj-lt"/>
                <a:cs typeface="Times New Roman" panose="02020603050405020304" pitchFamily="18" charset="0"/>
              </a:rPr>
              <a:t> qui assure la </a:t>
            </a:r>
            <a:r>
              <a:rPr lang="en-CA" sz="2800" dirty="0" err="1" smtClean="0">
                <a:latin typeface="+mj-lt"/>
                <a:cs typeface="Times New Roman" panose="02020603050405020304" pitchFamily="18" charset="0"/>
              </a:rPr>
              <a:t>mise</a:t>
            </a:r>
            <a:r>
              <a:rPr lang="en-CA" sz="2800" dirty="0" smtClean="0">
                <a:latin typeface="+mj-lt"/>
                <a:cs typeface="Times New Roman" panose="02020603050405020304" pitchFamily="18" charset="0"/>
              </a:rPr>
              <a:t> </a:t>
            </a:r>
            <a:r>
              <a:rPr lang="en-CA" sz="2800" dirty="0" err="1" smtClean="0">
                <a:latin typeface="+mj-lt"/>
                <a:cs typeface="Times New Roman" panose="02020603050405020304" pitchFamily="18" charset="0"/>
              </a:rPr>
              <a:t>en</a:t>
            </a:r>
            <a:r>
              <a:rPr lang="en-CA" sz="2800" dirty="0" smtClean="0">
                <a:latin typeface="+mj-lt"/>
                <a:cs typeface="Times New Roman" panose="02020603050405020304" pitchFamily="18" charset="0"/>
              </a:rPr>
              <a:t> oeuvre des </a:t>
            </a:r>
            <a:r>
              <a:rPr lang="en-CA" sz="2800" dirty="0" err="1" smtClean="0">
                <a:latin typeface="+mj-lt"/>
                <a:cs typeface="Times New Roman" panose="02020603050405020304" pitchFamily="18" charset="0"/>
              </a:rPr>
              <a:t>mesures</a:t>
            </a:r>
            <a:r>
              <a:rPr lang="en-CA" sz="2800" dirty="0" smtClean="0">
                <a:latin typeface="+mj-lt"/>
                <a:cs typeface="Times New Roman" panose="02020603050405020304" pitchFamily="18" charset="0"/>
              </a:rPr>
              <a:t> </a:t>
            </a:r>
            <a:r>
              <a:rPr lang="en-CA" sz="2800" dirty="0" err="1" smtClean="0">
                <a:latin typeface="+mj-lt"/>
                <a:cs typeface="Times New Roman" panose="02020603050405020304" pitchFamily="18" charset="0"/>
              </a:rPr>
              <a:t>d’intervention</a:t>
            </a:r>
            <a:endParaRPr lang="fr-CA" sz="2800" dirty="0">
              <a:latin typeface="+mj-lt"/>
              <a:cs typeface="Times New Roman" panose="02020603050405020304" pitchFamily="18" charset="0"/>
            </a:endParaRPr>
          </a:p>
        </p:txBody>
      </p:sp>
    </p:spTree>
    <p:extLst>
      <p:ext uri="{BB962C8B-B14F-4D97-AF65-F5344CB8AC3E}">
        <p14:creationId xmlns:p14="http://schemas.microsoft.com/office/powerpoint/2010/main" val="310112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dirty="0"/>
          </a:p>
        </p:txBody>
      </p:sp>
      <p:pic>
        <p:nvPicPr>
          <p:cNvPr id="4" name="Espace réservé du contenu 3" descr="Cours _LPJAutochtones VersionPortail.pdf - Adobe Reader"/>
          <p:cNvPicPr>
            <a:picLocks noGrp="1" noChangeAspect="1"/>
          </p:cNvPicPr>
          <p:nvPr>
            <p:ph idx="1"/>
            <p:custDataLst>
              <p:tags r:id="rId2"/>
            </p:custDataLst>
          </p:nvPr>
        </p:nvPicPr>
        <p:blipFill rotWithShape="1">
          <a:blip r:embed="rId5">
            <a:extLst>
              <a:ext uri="{28A0092B-C50C-407E-A947-70E740481C1C}">
                <a14:useLocalDpi xmlns:a14="http://schemas.microsoft.com/office/drawing/2010/main" val="0"/>
              </a:ext>
            </a:extLst>
          </a:blip>
          <a:srcRect l="19020" t="12252" r="16297" b="2934"/>
          <a:stretch/>
        </p:blipFill>
        <p:spPr>
          <a:xfrm>
            <a:off x="611560" y="476672"/>
            <a:ext cx="7714156" cy="5738249"/>
          </a:xfrm>
        </p:spPr>
      </p:pic>
    </p:spTree>
    <p:extLst>
      <p:ext uri="{BB962C8B-B14F-4D97-AF65-F5344CB8AC3E}">
        <p14:creationId xmlns:p14="http://schemas.microsoft.com/office/powerpoint/2010/main" val="410429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pPr algn="ctr"/>
            <a:r>
              <a:rPr lang="en-CA" dirty="0" smtClean="0"/>
              <a:t>Adapter </a:t>
            </a:r>
            <a:r>
              <a:rPr lang="en-CA" dirty="0" err="1" smtClean="0"/>
              <a:t>davantage</a:t>
            </a:r>
            <a:r>
              <a:rPr lang="en-CA" dirty="0" smtClean="0"/>
              <a:t>…Le </a:t>
            </a:r>
            <a:r>
              <a:rPr lang="en-CA" dirty="0" err="1" smtClean="0"/>
              <a:t>projet</a:t>
            </a:r>
            <a:r>
              <a:rPr lang="en-CA" dirty="0" smtClean="0"/>
              <a:t> de </a:t>
            </a:r>
            <a:r>
              <a:rPr lang="en-CA" dirty="0" err="1" smtClean="0"/>
              <a:t>loi</a:t>
            </a:r>
            <a:r>
              <a:rPr lang="en-CA" dirty="0" smtClean="0"/>
              <a:t> 99 (2016)</a:t>
            </a:r>
            <a:endParaRPr lang="fr-CA" dirty="0"/>
          </a:p>
        </p:txBody>
      </p:sp>
      <p:sp>
        <p:nvSpPr>
          <p:cNvPr id="3" name="Espace réservé du contenu 2"/>
          <p:cNvSpPr>
            <a:spLocks noGrp="1"/>
          </p:cNvSpPr>
          <p:nvPr>
            <p:ph idx="1"/>
            <p:custDataLst>
              <p:tags r:id="rId2"/>
            </p:custDataLst>
          </p:nvPr>
        </p:nvSpPr>
        <p:spPr/>
        <p:txBody>
          <a:bodyPr/>
          <a:lstStyle/>
          <a:p>
            <a:pPr marL="114300" lvl="0" indent="0">
              <a:buNone/>
            </a:pPr>
            <a:endParaRPr lang="fr-CA" sz="3000" b="1" dirty="0" smtClean="0"/>
          </a:p>
          <a:p>
            <a:pPr marL="114300" lvl="0" indent="0">
              <a:buNone/>
            </a:pPr>
            <a:endParaRPr lang="fr-CA" sz="3000" b="1" dirty="0" smtClean="0"/>
          </a:p>
          <a:p>
            <a:endParaRPr lang="fr-CA" dirty="0"/>
          </a:p>
        </p:txBody>
      </p:sp>
      <p:sp>
        <p:nvSpPr>
          <p:cNvPr id="5" name="Rectangle 4"/>
          <p:cNvSpPr/>
          <p:nvPr>
            <p:custDataLst>
              <p:tags r:id="rId3"/>
            </p:custDataLst>
          </p:nvPr>
        </p:nvSpPr>
        <p:spPr>
          <a:xfrm>
            <a:off x="323528" y="1698265"/>
            <a:ext cx="8640960" cy="2031325"/>
          </a:xfrm>
          <a:prstGeom prst="rect">
            <a:avLst/>
          </a:prstGeom>
        </p:spPr>
        <p:txBody>
          <a:bodyPr wrap="square">
            <a:spAutoFit/>
          </a:bodyPr>
          <a:lstStyle/>
          <a:p>
            <a:pPr algn="just"/>
            <a:r>
              <a:rPr lang="fr-CA" dirty="0"/>
              <a:t>Ajout à l’a. 3 LPJ (meilleur intérêt de l’enfant) qui précise que dans le cas d’un enfant membre d’une communauté autochtone, la préservation de son identité culturelle est prise en compte dans la détermination de son meilleur </a:t>
            </a:r>
            <a:r>
              <a:rPr lang="fr-CA" dirty="0" smtClean="0"/>
              <a:t>intérêt</a:t>
            </a:r>
          </a:p>
          <a:p>
            <a:pPr algn="just"/>
            <a:endParaRPr lang="en-CA" dirty="0"/>
          </a:p>
          <a:p>
            <a:pPr algn="just"/>
            <a:r>
              <a:rPr lang="fr-CA" dirty="0" smtClean="0"/>
              <a:t>Ajout </a:t>
            </a:r>
            <a:r>
              <a:rPr lang="fr-CA" dirty="0"/>
              <a:t>à l’a. 4 LPJ (personne significative) qui précise qu’une décision prise à l’égard d’un enfant membre d’une communauté autochtone doit tendre à confier cet enfant dans un milieu substitut en mesure de préserver son identité culturelle</a:t>
            </a:r>
          </a:p>
        </p:txBody>
      </p:sp>
      <p:pic>
        <p:nvPicPr>
          <p:cNvPr id="6" name="Picture 1" descr="M:\dossiers\05-400 Gestion des photos et des images\Photos\Enfants\Banque d’activités\rencontre régionale\Rassemblement des CPE à Pessamit 098.jpg"/>
          <p:cNvPicPr>
            <a:picLocks noChangeAspect="1" noChangeArrowheads="1"/>
          </p:cNvPicPr>
          <p:nvPr>
            <p:custDataLst>
              <p:tags r:id="rId4"/>
            </p:custDataLst>
          </p:nvPr>
        </p:nvPicPr>
        <p:blipFill>
          <a:blip r:embed="rId9"/>
          <a:srcRect/>
          <a:stretch>
            <a:fillRect/>
          </a:stretch>
        </p:blipFill>
        <p:spPr>
          <a:xfrm>
            <a:off x="6907401" y="3837721"/>
            <a:ext cx="2057087" cy="2682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M:\dossiers\05-400 Gestion des photos et des images\Photos\Enfants\Banque d’activités\PAPPN\Banque d’activités 249.jpg"/>
          <p:cNvPicPr>
            <a:picLocks noChangeAspect="1" noChangeArrowheads="1"/>
          </p:cNvPicPr>
          <p:nvPr>
            <p:custDataLst>
              <p:tags r:id="rId5"/>
            </p:custDataLst>
          </p:nvPr>
        </p:nvPicPr>
        <p:blipFill>
          <a:blip r:embed="rId10"/>
          <a:srcRect/>
          <a:stretch>
            <a:fillRect/>
          </a:stretch>
        </p:blipFill>
        <p:spPr>
          <a:xfrm>
            <a:off x="683568" y="3837721"/>
            <a:ext cx="1944216" cy="2673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descr="16-099f (2).pdf - Google Chrome"/>
          <p:cNvPicPr>
            <a:picLocks noChangeAspect="1"/>
          </p:cNvPicPr>
          <p:nvPr>
            <p:custDataLst>
              <p:tags r:id="rId6"/>
            </p:custDataLst>
          </p:nvPr>
        </p:nvPicPr>
        <p:blipFill rotWithShape="1">
          <a:blip r:embed="rId11">
            <a:extLst>
              <a:ext uri="{28A0092B-C50C-407E-A947-70E740481C1C}">
                <a14:useLocalDpi xmlns:a14="http://schemas.microsoft.com/office/drawing/2010/main" val="0"/>
              </a:ext>
            </a:extLst>
          </a:blip>
          <a:srcRect l="35842" t="20095" r="36534" b="6209"/>
          <a:stretch/>
        </p:blipFill>
        <p:spPr>
          <a:xfrm>
            <a:off x="3779912" y="3835241"/>
            <a:ext cx="2376264" cy="28374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9909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116632" y="0"/>
            <a:ext cx="10260632" cy="6858000"/>
          </a:xfrm>
          <a:prstGeom prst="rect">
            <a:avLst/>
          </a:prstGeom>
        </p:spPr>
      </p:pic>
      <p:sp>
        <p:nvSpPr>
          <p:cNvPr id="2" name="Titre 1"/>
          <p:cNvSpPr>
            <a:spLocks noGrp="1"/>
          </p:cNvSpPr>
          <p:nvPr>
            <p:ph type="title"/>
            <p:custDataLst>
              <p:tags r:id="rId2"/>
            </p:custDataLst>
          </p:nvPr>
        </p:nvSpPr>
        <p:spPr/>
        <p:txBody>
          <a:bodyPr>
            <a:normAutofit/>
          </a:bodyPr>
          <a:lstStyle/>
          <a:p>
            <a:pPr algn="r"/>
            <a:r>
              <a:rPr lang="en-CA" dirty="0" err="1" smtClean="0"/>
              <a:t>Malgré</a:t>
            </a:r>
            <a:r>
              <a:rPr lang="en-CA" dirty="0" smtClean="0"/>
              <a:t> les adaptations…</a:t>
            </a:r>
            <a:endParaRPr lang="fr-CA" dirty="0"/>
          </a:p>
        </p:txBody>
      </p:sp>
      <p:sp>
        <p:nvSpPr>
          <p:cNvPr id="3" name="Espace réservé du contenu 2"/>
          <p:cNvSpPr>
            <a:spLocks noGrp="1"/>
          </p:cNvSpPr>
          <p:nvPr>
            <p:ph idx="1"/>
            <p:custDataLst>
              <p:tags r:id="rId3"/>
            </p:custDataLst>
          </p:nvPr>
        </p:nvSpPr>
        <p:spPr>
          <a:xfrm>
            <a:off x="1331640" y="1600204"/>
            <a:ext cx="7355160" cy="4853132"/>
          </a:xfrm>
        </p:spPr>
        <p:txBody>
          <a:bodyPr>
            <a:normAutofit fontScale="62500" lnSpcReduction="20000"/>
          </a:bodyPr>
          <a:lstStyle/>
          <a:p>
            <a:r>
              <a:rPr lang="en-CA" dirty="0" smtClean="0"/>
              <a:t>Les </a:t>
            </a:r>
            <a:r>
              <a:rPr lang="en-CA" dirty="0" err="1" smtClean="0"/>
              <a:t>lois</a:t>
            </a:r>
            <a:r>
              <a:rPr lang="en-CA" dirty="0" smtClean="0"/>
              <a:t> se </a:t>
            </a:r>
            <a:r>
              <a:rPr lang="en-CA" dirty="0" err="1" smtClean="0"/>
              <a:t>disent</a:t>
            </a:r>
            <a:r>
              <a:rPr lang="en-CA" dirty="0" smtClean="0"/>
              <a:t> </a:t>
            </a:r>
            <a:r>
              <a:rPr lang="en-CA" dirty="0" err="1" smtClean="0"/>
              <a:t>neutres</a:t>
            </a:r>
            <a:r>
              <a:rPr lang="en-CA" dirty="0" smtClean="0"/>
              <a:t>, </a:t>
            </a:r>
            <a:r>
              <a:rPr lang="en-CA" dirty="0" err="1" smtClean="0"/>
              <a:t>mais</a:t>
            </a:r>
            <a:r>
              <a:rPr lang="en-CA" dirty="0" smtClean="0"/>
              <a:t> </a:t>
            </a:r>
            <a:r>
              <a:rPr lang="en-CA" dirty="0" err="1" smtClean="0"/>
              <a:t>cette</a:t>
            </a:r>
            <a:r>
              <a:rPr lang="en-CA" dirty="0" smtClean="0"/>
              <a:t> </a:t>
            </a:r>
            <a:r>
              <a:rPr lang="en-CA" dirty="0" err="1" smtClean="0"/>
              <a:t>neutralité</a:t>
            </a:r>
            <a:r>
              <a:rPr lang="en-CA" dirty="0" smtClean="0"/>
              <a:t> se fait à </a:t>
            </a:r>
            <a:r>
              <a:rPr lang="en-CA" dirty="0" err="1" smtClean="0"/>
              <a:t>partir</a:t>
            </a:r>
            <a:r>
              <a:rPr lang="en-CA" dirty="0" smtClean="0"/>
              <a:t> de </a:t>
            </a:r>
            <a:r>
              <a:rPr lang="en-CA" dirty="0" err="1" smtClean="0"/>
              <a:t>normes</a:t>
            </a:r>
            <a:r>
              <a:rPr lang="en-CA" dirty="0" smtClean="0"/>
              <a:t> de la culture </a:t>
            </a:r>
            <a:r>
              <a:rPr lang="en-CA" dirty="0" err="1" smtClean="0"/>
              <a:t>dominante</a:t>
            </a:r>
            <a:endParaRPr lang="en-CA" dirty="0" smtClean="0"/>
          </a:p>
          <a:p>
            <a:pPr lvl="1" algn="just"/>
            <a:r>
              <a:rPr lang="en-CA" dirty="0" smtClean="0"/>
              <a:t>Droits </a:t>
            </a:r>
            <a:r>
              <a:rPr lang="en-CA" dirty="0" err="1" smtClean="0"/>
              <a:t>individuels</a:t>
            </a:r>
            <a:r>
              <a:rPr lang="en-CA" dirty="0" smtClean="0"/>
              <a:t>/Droits </a:t>
            </a:r>
            <a:r>
              <a:rPr lang="en-CA" dirty="0" err="1" smtClean="0"/>
              <a:t>collectifs</a:t>
            </a:r>
            <a:endParaRPr lang="en-CA" dirty="0" smtClean="0"/>
          </a:p>
          <a:p>
            <a:pPr marL="411480" lvl="1" indent="0">
              <a:buNone/>
            </a:pPr>
            <a:endParaRPr lang="en-CA" dirty="0" smtClean="0"/>
          </a:p>
          <a:p>
            <a:pPr algn="just"/>
            <a:r>
              <a:rPr lang="en-CA" dirty="0" smtClean="0"/>
              <a:t>La </a:t>
            </a:r>
            <a:r>
              <a:rPr lang="en-CA" dirty="0" err="1" smtClean="0"/>
              <a:t>loi</a:t>
            </a:r>
            <a:r>
              <a:rPr lang="en-CA" dirty="0" smtClean="0"/>
              <a:t> </a:t>
            </a:r>
            <a:r>
              <a:rPr lang="en-CA" dirty="0" err="1" smtClean="0"/>
              <a:t>provinciale</a:t>
            </a:r>
            <a:r>
              <a:rPr lang="en-CA" dirty="0" smtClean="0"/>
              <a:t> (LPJ) ne </a:t>
            </a:r>
            <a:r>
              <a:rPr lang="en-CA" dirty="0" err="1" smtClean="0"/>
              <a:t>reflète</a:t>
            </a:r>
            <a:r>
              <a:rPr lang="en-CA" dirty="0" smtClean="0"/>
              <a:t> pas la culture et les conceptions de la </a:t>
            </a:r>
            <a:r>
              <a:rPr lang="en-CA" dirty="0" err="1" smtClean="0"/>
              <a:t>famille</a:t>
            </a:r>
            <a:r>
              <a:rPr lang="en-CA" dirty="0" smtClean="0"/>
              <a:t> </a:t>
            </a:r>
            <a:r>
              <a:rPr lang="en-CA" dirty="0" err="1" smtClean="0"/>
              <a:t>autochtone</a:t>
            </a:r>
            <a:r>
              <a:rPr lang="en-CA" dirty="0" smtClean="0"/>
              <a:t> </a:t>
            </a:r>
          </a:p>
          <a:p>
            <a:pPr marL="0" indent="0" algn="just">
              <a:buNone/>
            </a:pPr>
            <a:endParaRPr lang="en-CA" dirty="0" smtClean="0"/>
          </a:p>
          <a:p>
            <a:pPr algn="just"/>
            <a:r>
              <a:rPr lang="en-CA" dirty="0" smtClean="0"/>
              <a:t>Notion relative du “</a:t>
            </a:r>
            <a:r>
              <a:rPr lang="en-CA" dirty="0" err="1" smtClean="0"/>
              <a:t>meilleur</a:t>
            </a:r>
            <a:r>
              <a:rPr lang="en-CA" dirty="0" smtClean="0"/>
              <a:t> </a:t>
            </a:r>
            <a:r>
              <a:rPr lang="en-CA" dirty="0" err="1" smtClean="0"/>
              <a:t>intérêt</a:t>
            </a:r>
            <a:r>
              <a:rPr lang="en-CA" dirty="0" smtClean="0"/>
              <a:t> de </a:t>
            </a:r>
            <a:r>
              <a:rPr lang="en-CA" dirty="0" err="1" smtClean="0"/>
              <a:t>l’enfant</a:t>
            </a:r>
            <a:r>
              <a:rPr lang="en-CA" dirty="0" smtClean="0"/>
              <a:t>” et du concept </a:t>
            </a:r>
            <a:r>
              <a:rPr lang="en-CA" dirty="0" err="1" smtClean="0"/>
              <a:t>d’attachement</a:t>
            </a:r>
            <a:endParaRPr lang="en-CA" dirty="0" smtClean="0"/>
          </a:p>
          <a:p>
            <a:pPr marL="0" indent="0">
              <a:buNone/>
            </a:pPr>
            <a:endParaRPr lang="en-CA" dirty="0"/>
          </a:p>
          <a:p>
            <a:pPr algn="just"/>
            <a:r>
              <a:rPr lang="en-CA" dirty="0" smtClean="0"/>
              <a:t>Il </a:t>
            </a:r>
            <a:r>
              <a:rPr lang="en-CA" dirty="0" err="1" smtClean="0"/>
              <a:t>existe</a:t>
            </a:r>
            <a:r>
              <a:rPr lang="en-CA" dirty="0" smtClean="0"/>
              <a:t> encore </a:t>
            </a:r>
            <a:r>
              <a:rPr lang="en-CA" dirty="0" err="1" smtClean="0"/>
              <a:t>une</a:t>
            </a:r>
            <a:r>
              <a:rPr lang="en-CA" dirty="0" smtClean="0"/>
              <a:t> </a:t>
            </a:r>
            <a:r>
              <a:rPr lang="en-CA" dirty="0" err="1" smtClean="0"/>
              <a:t>surreprésentation</a:t>
            </a:r>
            <a:r>
              <a:rPr lang="en-CA" dirty="0" smtClean="0"/>
              <a:t> des </a:t>
            </a:r>
            <a:r>
              <a:rPr lang="en-CA" dirty="0" err="1" smtClean="0"/>
              <a:t>enfants</a:t>
            </a:r>
            <a:r>
              <a:rPr lang="en-CA" dirty="0" smtClean="0"/>
              <a:t> </a:t>
            </a:r>
            <a:r>
              <a:rPr lang="en-CA" dirty="0" err="1" smtClean="0"/>
              <a:t>autochtones</a:t>
            </a:r>
            <a:r>
              <a:rPr lang="en-CA" dirty="0" smtClean="0"/>
              <a:t>, </a:t>
            </a:r>
            <a:r>
              <a:rPr lang="en-CA" dirty="0" err="1" smtClean="0"/>
              <a:t>malgré</a:t>
            </a:r>
            <a:r>
              <a:rPr lang="en-CA" dirty="0" smtClean="0"/>
              <a:t> </a:t>
            </a:r>
            <a:r>
              <a:rPr lang="en-CA" dirty="0" err="1" smtClean="0"/>
              <a:t>l’adaptation</a:t>
            </a:r>
            <a:r>
              <a:rPr lang="en-CA" dirty="0" smtClean="0"/>
              <a:t> des </a:t>
            </a:r>
            <a:r>
              <a:rPr lang="en-CA" dirty="0" err="1" smtClean="0"/>
              <a:t>lois</a:t>
            </a:r>
            <a:endParaRPr lang="en-CA" dirty="0" smtClean="0"/>
          </a:p>
          <a:p>
            <a:pPr algn="just"/>
            <a:endParaRPr lang="en-CA" dirty="0"/>
          </a:p>
          <a:p>
            <a:pPr algn="just"/>
            <a:r>
              <a:rPr lang="en-CA" dirty="0" err="1" smtClean="0"/>
              <a:t>Plusieurs</a:t>
            </a:r>
            <a:r>
              <a:rPr lang="en-CA" dirty="0" smtClean="0"/>
              <a:t> </a:t>
            </a:r>
            <a:r>
              <a:rPr lang="en-CA" dirty="0" err="1" smtClean="0"/>
              <a:t>enfants</a:t>
            </a:r>
            <a:r>
              <a:rPr lang="en-CA" dirty="0" smtClean="0"/>
              <a:t> et parents </a:t>
            </a:r>
            <a:r>
              <a:rPr lang="en-CA" dirty="0" err="1" smtClean="0"/>
              <a:t>autochtones</a:t>
            </a:r>
            <a:r>
              <a:rPr lang="en-CA" dirty="0" smtClean="0"/>
              <a:t> </a:t>
            </a:r>
            <a:r>
              <a:rPr lang="en-CA" dirty="0" err="1" smtClean="0"/>
              <a:t>n’ont</a:t>
            </a:r>
            <a:r>
              <a:rPr lang="en-CA" dirty="0" smtClean="0"/>
              <a:t> pas </a:t>
            </a:r>
            <a:r>
              <a:rPr lang="en-CA" dirty="0" err="1" smtClean="0"/>
              <a:t>reçu</a:t>
            </a:r>
            <a:r>
              <a:rPr lang="en-CA" dirty="0" smtClean="0"/>
              <a:t> </a:t>
            </a:r>
            <a:r>
              <a:rPr lang="en-CA" dirty="0" err="1" smtClean="0"/>
              <a:t>ou</a:t>
            </a:r>
            <a:r>
              <a:rPr lang="en-CA" dirty="0" smtClean="0"/>
              <a:t> ne </a:t>
            </a:r>
            <a:r>
              <a:rPr lang="en-CA" dirty="0" err="1" smtClean="0"/>
              <a:t>reçoivent</a:t>
            </a:r>
            <a:r>
              <a:rPr lang="en-CA" dirty="0" smtClean="0"/>
              <a:t> pas les services </a:t>
            </a:r>
            <a:r>
              <a:rPr lang="en-CA" dirty="0" err="1" smtClean="0"/>
              <a:t>dont</a:t>
            </a:r>
            <a:r>
              <a:rPr lang="en-CA" dirty="0" smtClean="0"/>
              <a:t> </a:t>
            </a:r>
            <a:r>
              <a:rPr lang="en-CA" dirty="0" err="1" smtClean="0"/>
              <a:t>ils</a:t>
            </a:r>
            <a:r>
              <a:rPr lang="en-CA" dirty="0" smtClean="0"/>
              <a:t> </a:t>
            </a:r>
            <a:r>
              <a:rPr lang="en-CA" dirty="0" err="1" smtClean="0"/>
              <a:t>étaient</a:t>
            </a:r>
            <a:r>
              <a:rPr lang="en-CA" dirty="0" smtClean="0"/>
              <a:t> </a:t>
            </a:r>
            <a:r>
              <a:rPr lang="en-CA" dirty="0" err="1" smtClean="0"/>
              <a:t>ou</a:t>
            </a:r>
            <a:r>
              <a:rPr lang="en-CA" dirty="0" smtClean="0"/>
              <a:t> </a:t>
            </a:r>
            <a:r>
              <a:rPr lang="en-CA" dirty="0" err="1" smtClean="0"/>
              <a:t>sont</a:t>
            </a:r>
            <a:r>
              <a:rPr lang="en-CA" dirty="0" smtClean="0"/>
              <a:t> </a:t>
            </a:r>
            <a:r>
              <a:rPr lang="en-CA" dirty="0" err="1" smtClean="0"/>
              <a:t>en</a:t>
            </a:r>
            <a:r>
              <a:rPr lang="en-CA" dirty="0" smtClean="0"/>
              <a:t> droit de </a:t>
            </a:r>
            <a:r>
              <a:rPr lang="en-CA" dirty="0" err="1" smtClean="0"/>
              <a:t>recevoir</a:t>
            </a:r>
            <a:r>
              <a:rPr lang="en-CA" dirty="0" smtClean="0"/>
              <a:t> (Principe de Jordan).</a:t>
            </a:r>
            <a:endParaRPr lang="fr-CA" dirty="0"/>
          </a:p>
        </p:txBody>
      </p:sp>
      <p:sp>
        <p:nvSpPr>
          <p:cNvPr id="5" name="Ellipse 4"/>
          <p:cNvSpPr/>
          <p:nvPr>
            <p:custDataLst>
              <p:tags r:id="rId4"/>
            </p:custDataLst>
          </p:nvPr>
        </p:nvSpPr>
        <p:spPr>
          <a:xfrm>
            <a:off x="5724128" y="1916832"/>
            <a:ext cx="792088" cy="7200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A"/>
          </a:p>
        </p:txBody>
      </p:sp>
      <p:sp>
        <p:nvSpPr>
          <p:cNvPr id="6" name="Rectangle 5"/>
          <p:cNvSpPr/>
          <p:nvPr>
            <p:custDataLst>
              <p:tags r:id="rId5"/>
            </p:custDataLst>
          </p:nvPr>
        </p:nvSpPr>
        <p:spPr>
          <a:xfrm>
            <a:off x="6948264" y="1952836"/>
            <a:ext cx="720080"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6370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custDataLst>
              <p:tags r:id="rId1"/>
            </p:custDataLst>
          </p:nvPr>
        </p:nvPicPr>
        <p:blipFill>
          <a:blip r:embed="rId29">
            <a:extLst>
              <a:ext uri="{28A0092B-C50C-407E-A947-70E740481C1C}">
                <a14:useLocalDpi xmlns:a14="http://schemas.microsoft.com/office/drawing/2010/main" val="0"/>
              </a:ext>
            </a:extLst>
          </a:blip>
          <a:stretch>
            <a:fillRect/>
          </a:stretch>
        </p:blipFill>
        <p:spPr>
          <a:xfrm rot="10800000">
            <a:off x="0" y="8891"/>
            <a:ext cx="10506945" cy="6858000"/>
          </a:xfrm>
          <a:prstGeom prst="rect">
            <a:avLst/>
          </a:prstGeom>
        </p:spPr>
      </p:pic>
      <p:sp>
        <p:nvSpPr>
          <p:cNvPr id="76" name="Rectangle 75"/>
          <p:cNvSpPr/>
          <p:nvPr>
            <p:custDataLst>
              <p:tags r:id="rId2"/>
            </p:custDataLst>
          </p:nvPr>
        </p:nvSpPr>
        <p:spPr>
          <a:xfrm>
            <a:off x="6329124" y="5253424"/>
            <a:ext cx="1884705" cy="1240928"/>
          </a:xfrm>
          <a:prstGeom prst="rect">
            <a:avLst/>
          </a:prstGeom>
          <a:solidFill>
            <a:schemeClr val="bg1">
              <a:lumMod val="85000"/>
            </a:schemeClr>
          </a:solidFill>
          <a:ln w="25400" cap="flat"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solidFill>
                  <a:schemeClr val="tx1"/>
                </a:solidFill>
                <a:latin typeface="+mj-lt"/>
                <a:cs typeface="Arial" pitchFamily="34" charset="0"/>
              </a:rPr>
              <a:t>Loi sur la protection de la jeunesse </a:t>
            </a:r>
            <a:endParaRPr lang="en-US" sz="1600" b="1">
              <a:solidFill>
                <a:schemeClr val="tx1"/>
              </a:solidFill>
              <a:latin typeface="+mj-lt"/>
              <a:cs typeface="Arial" pitchFamily="34" charset="0"/>
            </a:endParaRPr>
          </a:p>
        </p:txBody>
      </p:sp>
      <p:sp>
        <p:nvSpPr>
          <p:cNvPr id="70" name="Rectangle 69"/>
          <p:cNvSpPr/>
          <p:nvPr>
            <p:custDataLst>
              <p:tags r:id="rId3"/>
            </p:custDataLst>
          </p:nvPr>
        </p:nvSpPr>
        <p:spPr>
          <a:xfrm>
            <a:off x="786876" y="5602651"/>
            <a:ext cx="1820149" cy="778677"/>
          </a:xfrm>
          <a:prstGeom prst="rect">
            <a:avLst/>
          </a:prstGeom>
          <a:solidFill>
            <a:schemeClr val="bg1">
              <a:lumMod val="85000"/>
            </a:schemeClr>
          </a:solidFill>
          <a:ln w="25400" cap="flat"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solidFill>
                  <a:schemeClr val="tx1"/>
                </a:solidFill>
                <a:latin typeface="+mj-lt"/>
                <a:cs typeface="Arial" pitchFamily="34" charset="0"/>
              </a:rPr>
              <a:t>Loi</a:t>
            </a:r>
            <a:r>
              <a:rPr lang="en-US" sz="1600" b="1" dirty="0" smtClean="0">
                <a:solidFill>
                  <a:schemeClr val="tx1"/>
                </a:solidFill>
                <a:latin typeface="+mj-lt"/>
                <a:cs typeface="Arial" pitchFamily="34" charset="0"/>
              </a:rPr>
              <a:t> </a:t>
            </a:r>
            <a:r>
              <a:rPr lang="en-US" sz="1600" b="1" dirty="0" err="1" smtClean="0">
                <a:solidFill>
                  <a:schemeClr val="tx1"/>
                </a:solidFill>
                <a:latin typeface="+mj-lt"/>
                <a:cs typeface="Arial" pitchFamily="34" charset="0"/>
              </a:rPr>
              <a:t>constitutionnelle</a:t>
            </a:r>
            <a:endParaRPr lang="en-US" sz="1600" b="1" dirty="0">
              <a:solidFill>
                <a:schemeClr val="tx1"/>
              </a:solidFill>
              <a:latin typeface="+mj-lt"/>
              <a:cs typeface="Arial" pitchFamily="34" charset="0"/>
            </a:endParaRPr>
          </a:p>
        </p:txBody>
      </p:sp>
      <p:sp>
        <p:nvSpPr>
          <p:cNvPr id="13" name="TextBox 12"/>
          <p:cNvSpPr txBox="1"/>
          <p:nvPr>
            <p:custDataLst>
              <p:tags r:id="rId4"/>
            </p:custDataLst>
          </p:nvPr>
        </p:nvSpPr>
        <p:spPr>
          <a:xfrm>
            <a:off x="286792" y="170471"/>
            <a:ext cx="8110981" cy="1077218"/>
          </a:xfrm>
          <a:prstGeom prst="rect">
            <a:avLst/>
          </a:prstGeom>
          <a:noFill/>
        </p:spPr>
        <p:txBody>
          <a:bodyPr wrap="square" rtlCol="0">
            <a:spAutoFit/>
          </a:bodyPr>
          <a:lstStyle/>
          <a:p>
            <a:pPr algn="ctr"/>
            <a:r>
              <a:rPr lang="en-CA" sz="3200" i="1" dirty="0" err="1" smtClean="0"/>
              <a:t>Pourquoi</a:t>
            </a:r>
            <a:r>
              <a:rPr lang="en-CA" sz="3200" i="1" dirty="0" smtClean="0"/>
              <a:t> </a:t>
            </a:r>
            <a:r>
              <a:rPr lang="en-CA" sz="3200" i="1" dirty="0"/>
              <a:t>la LPJ </a:t>
            </a:r>
            <a:r>
              <a:rPr lang="en-CA" sz="3200" i="1" dirty="0" err="1"/>
              <a:t>s’applique</a:t>
            </a:r>
            <a:r>
              <a:rPr lang="en-CA" sz="3200" i="1" dirty="0"/>
              <a:t> </a:t>
            </a:r>
            <a:r>
              <a:rPr lang="en-CA" sz="3200" i="1" dirty="0" err="1"/>
              <a:t>dans</a:t>
            </a:r>
            <a:r>
              <a:rPr lang="en-CA" sz="3200" i="1" dirty="0"/>
              <a:t> </a:t>
            </a:r>
            <a:r>
              <a:rPr lang="en-CA" sz="3200" i="1" dirty="0" smtClean="0"/>
              <a:t>les </a:t>
            </a:r>
            <a:r>
              <a:rPr lang="en-CA" sz="3200" i="1" dirty="0" err="1" smtClean="0"/>
              <a:t>communautés</a:t>
            </a:r>
            <a:r>
              <a:rPr lang="en-CA" sz="3200" i="1" dirty="0" smtClean="0"/>
              <a:t> </a:t>
            </a:r>
            <a:r>
              <a:rPr lang="en-CA" sz="3200" i="1" dirty="0" err="1" smtClean="0"/>
              <a:t>autochtones</a:t>
            </a:r>
            <a:r>
              <a:rPr lang="en-CA" sz="3200" i="1" dirty="0" smtClean="0"/>
              <a:t> au Canada?</a:t>
            </a:r>
            <a:endParaRPr lang="en-US" sz="3000" i="1" dirty="0">
              <a:solidFill>
                <a:schemeClr val="bg1"/>
              </a:solidFill>
              <a:latin typeface="+mj-lt"/>
              <a:cs typeface="Arial" pitchFamily="34" charset="0"/>
            </a:endParaRPr>
          </a:p>
        </p:txBody>
      </p:sp>
      <p:sp>
        <p:nvSpPr>
          <p:cNvPr id="4" name="Right Arrow 3"/>
          <p:cNvSpPr/>
          <p:nvPr>
            <p:custDataLst>
              <p:tags r:id="rId5"/>
            </p:custDataLst>
          </p:nvPr>
        </p:nvSpPr>
        <p:spPr>
          <a:xfrm>
            <a:off x="323247" y="4399389"/>
            <a:ext cx="8074528" cy="602305"/>
          </a:xfrm>
          <a:prstGeom prst="rightArrow">
            <a:avLst>
              <a:gd name="adj1" fmla="val 100000"/>
              <a:gd name="adj2" fmla="val 45741"/>
            </a:avLst>
          </a:prstGeom>
          <a:solidFill>
            <a:schemeClr val="accent6">
              <a:lumMod val="75000"/>
            </a:schemeClr>
          </a:solidFill>
          <a:ln w="25400" cap="flat" algn="ctr">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1" name="TextBox 90"/>
          <p:cNvSpPr txBox="1"/>
          <p:nvPr>
            <p:custDataLst>
              <p:tags r:id="rId6"/>
            </p:custDataLst>
          </p:nvPr>
        </p:nvSpPr>
        <p:spPr>
          <a:xfrm>
            <a:off x="323247" y="4514944"/>
            <a:ext cx="924052" cy="353943"/>
          </a:xfrm>
          <a:prstGeom prst="rect">
            <a:avLst/>
          </a:prstGeom>
          <a:noFill/>
          <a:ln>
            <a:noFill/>
          </a:ln>
        </p:spPr>
        <p:txBody>
          <a:bodyPr wrap="square" rtlCol="0">
            <a:spAutoFit/>
          </a:bodyPr>
          <a:lstStyle/>
          <a:p>
            <a:pPr algn="ctr"/>
            <a:r>
              <a:rPr lang="en-US" sz="1700" b="1" smtClean="0">
                <a:solidFill>
                  <a:schemeClr val="bg1"/>
                </a:solidFill>
                <a:effectLst>
                  <a:outerShdw blurRad="38100" dist="38100" dir="2700000" algn="tl">
                    <a:srgbClr val="000000">
                      <a:alpha val="43137"/>
                    </a:srgbClr>
                  </a:outerShdw>
                </a:effectLst>
                <a:latin typeface="+mj-lt"/>
                <a:cs typeface="Arial" pitchFamily="34" charset="0"/>
              </a:rPr>
              <a:t>1867</a:t>
            </a:r>
            <a:endParaRPr lang="en-US" sz="1700" b="1">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03" name="TextBox 102"/>
          <p:cNvSpPr txBox="1"/>
          <p:nvPr>
            <p:custDataLst>
              <p:tags r:id="rId7"/>
            </p:custDataLst>
          </p:nvPr>
        </p:nvSpPr>
        <p:spPr>
          <a:xfrm>
            <a:off x="5797347" y="4535764"/>
            <a:ext cx="924052" cy="353943"/>
          </a:xfrm>
          <a:prstGeom prst="rect">
            <a:avLst/>
          </a:prstGeom>
          <a:noFill/>
          <a:ln>
            <a:noFill/>
          </a:ln>
        </p:spPr>
        <p:txBody>
          <a:bodyPr wrap="square" rtlCol="0">
            <a:spAutoFit/>
          </a:bodyPr>
          <a:lstStyle/>
          <a:p>
            <a:pPr algn="ctr"/>
            <a:r>
              <a:rPr lang="en-US" sz="1700" b="1" smtClean="0">
                <a:solidFill>
                  <a:schemeClr val="bg1"/>
                </a:solidFill>
                <a:effectLst>
                  <a:outerShdw blurRad="38100" dist="38100" dir="2700000" algn="tl">
                    <a:srgbClr val="000000">
                      <a:alpha val="43137"/>
                    </a:srgbClr>
                  </a:outerShdw>
                </a:effectLst>
                <a:latin typeface="+mj-lt"/>
                <a:cs typeface="Arial" pitchFamily="34" charset="0"/>
              </a:rPr>
              <a:t>1977</a:t>
            </a:r>
            <a:endParaRPr lang="en-US" sz="1700" b="1">
              <a:solidFill>
                <a:schemeClr val="bg1"/>
              </a:solidFill>
              <a:effectLst>
                <a:outerShdw blurRad="38100" dist="38100" dir="2700000" algn="tl">
                  <a:srgbClr val="000000">
                    <a:alpha val="43137"/>
                  </a:srgbClr>
                </a:outerShdw>
              </a:effectLst>
              <a:latin typeface="+mj-lt"/>
              <a:cs typeface="Arial" pitchFamily="34" charset="0"/>
            </a:endParaRPr>
          </a:p>
        </p:txBody>
      </p:sp>
      <p:grpSp>
        <p:nvGrpSpPr>
          <p:cNvPr id="10" name="Group 257"/>
          <p:cNvGrpSpPr/>
          <p:nvPr>
            <p:custDataLst>
              <p:tags r:id="rId8"/>
            </p:custDataLst>
          </p:nvPr>
        </p:nvGrpSpPr>
        <p:grpSpPr>
          <a:xfrm>
            <a:off x="737951" y="4889851"/>
            <a:ext cx="96255" cy="1541660"/>
            <a:chOff x="1198564" y="2763836"/>
            <a:chExt cx="95250" cy="1527175"/>
          </a:xfrm>
        </p:grpSpPr>
        <p:cxnSp>
          <p:nvCxnSpPr>
            <p:cNvPr id="259" name="Straight Connector 258"/>
            <p:cNvCxnSpPr>
              <a:endCxn id="260" idx="4"/>
            </p:cNvCxnSpPr>
            <p:nvPr/>
          </p:nvCxnSpPr>
          <p:spPr>
            <a:xfrm rot="5400000" flipH="1" flipV="1">
              <a:off x="530624" y="3574652"/>
              <a:ext cx="1431131" cy="1588"/>
            </a:xfrm>
            <a:prstGeom prst="line">
              <a:avLst/>
            </a:prstGeom>
            <a:ln w="25400" cap="flat" algn="ctr">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1198564" y="2763836"/>
              <a:ext cx="95250" cy="95250"/>
            </a:xfrm>
            <a:prstGeom prst="ellipse">
              <a:avLst/>
            </a:prstGeom>
            <a:solidFill>
              <a:srgbClr val="FF0000"/>
            </a:solidFill>
            <a:ln w="12700" cap="flat"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2" name="Group 265"/>
          <p:cNvGrpSpPr/>
          <p:nvPr>
            <p:custDataLst>
              <p:tags r:id="rId9"/>
            </p:custDataLst>
          </p:nvPr>
        </p:nvGrpSpPr>
        <p:grpSpPr>
          <a:xfrm>
            <a:off x="6280193" y="4933988"/>
            <a:ext cx="96255" cy="1240379"/>
            <a:chOff x="1198564" y="2137567"/>
            <a:chExt cx="95250" cy="1228725"/>
          </a:xfrm>
        </p:grpSpPr>
        <p:cxnSp>
          <p:nvCxnSpPr>
            <p:cNvPr id="267" name="Straight Connector 266"/>
            <p:cNvCxnSpPr>
              <a:endCxn id="268" idx="4"/>
            </p:cNvCxnSpPr>
            <p:nvPr/>
          </p:nvCxnSpPr>
          <p:spPr>
            <a:xfrm rot="5400000" flipH="1" flipV="1">
              <a:off x="679849" y="2799158"/>
              <a:ext cx="1132681" cy="1588"/>
            </a:xfrm>
            <a:prstGeom prst="line">
              <a:avLst/>
            </a:prstGeom>
            <a:ln w="25400" cap="flat" algn="ctr">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8" name="Oval 267"/>
            <p:cNvSpPr/>
            <p:nvPr/>
          </p:nvSpPr>
          <p:spPr>
            <a:xfrm>
              <a:off x="1198564" y="2137567"/>
              <a:ext cx="95250" cy="95250"/>
            </a:xfrm>
            <a:prstGeom prst="ellipse">
              <a:avLst/>
            </a:prstGeom>
            <a:solidFill>
              <a:srgbClr val="FF0000"/>
            </a:solidFill>
            <a:ln w="12700" cap="flat"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64" name="Straight Connector 63"/>
          <p:cNvCxnSpPr/>
          <p:nvPr>
            <p:custDataLst>
              <p:tags r:id="rId10"/>
            </p:custDataLst>
          </p:nvPr>
        </p:nvCxnSpPr>
        <p:spPr>
          <a:xfrm rot="5400000">
            <a:off x="720435" y="447685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11"/>
            </p:custDataLst>
          </p:nvPr>
        </p:nvCxnSpPr>
        <p:spPr>
          <a:xfrm rot="5400000">
            <a:off x="1634835" y="4476868"/>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12"/>
            </p:custDataLst>
          </p:nvPr>
        </p:nvCxnSpPr>
        <p:spPr>
          <a:xfrm rot="5400000">
            <a:off x="2549235" y="447686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13"/>
            </p:custDataLst>
          </p:nvPr>
        </p:nvCxnSpPr>
        <p:spPr>
          <a:xfrm rot="5400000">
            <a:off x="3463635" y="4476870"/>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14"/>
            </p:custDataLst>
          </p:nvPr>
        </p:nvCxnSpPr>
        <p:spPr>
          <a:xfrm rot="5400000">
            <a:off x="4371687" y="447686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5"/>
            </p:custDataLst>
          </p:nvPr>
        </p:nvCxnSpPr>
        <p:spPr>
          <a:xfrm rot="5400000">
            <a:off x="5286086" y="4476870"/>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16"/>
            </p:custDataLst>
          </p:nvPr>
        </p:nvCxnSpPr>
        <p:spPr>
          <a:xfrm rot="5400000">
            <a:off x="6200487" y="4476871"/>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5400000">
            <a:off x="7114887" y="4476872"/>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a:off x="720435" y="493405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19"/>
            </p:custDataLst>
          </p:nvPr>
        </p:nvCxnSpPr>
        <p:spPr>
          <a:xfrm rot="5400000">
            <a:off x="1634835" y="4934068"/>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20"/>
            </p:custDataLst>
          </p:nvPr>
        </p:nvCxnSpPr>
        <p:spPr>
          <a:xfrm rot="5400000">
            <a:off x="2549235" y="493406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21"/>
            </p:custDataLst>
          </p:nvPr>
        </p:nvCxnSpPr>
        <p:spPr>
          <a:xfrm rot="5400000">
            <a:off x="3463635" y="4934070"/>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22"/>
            </p:custDataLst>
          </p:nvPr>
        </p:nvCxnSpPr>
        <p:spPr>
          <a:xfrm rot="5400000">
            <a:off x="4371687" y="4934069"/>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23"/>
            </p:custDataLst>
          </p:nvPr>
        </p:nvCxnSpPr>
        <p:spPr>
          <a:xfrm rot="5400000">
            <a:off x="5286086" y="4934070"/>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24"/>
            </p:custDataLst>
          </p:nvPr>
        </p:nvCxnSpPr>
        <p:spPr>
          <a:xfrm rot="5400000">
            <a:off x="6200487" y="4934071"/>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25"/>
            </p:custDataLst>
          </p:nvPr>
        </p:nvCxnSpPr>
        <p:spPr>
          <a:xfrm rot="5400000">
            <a:off x="7114887" y="4934072"/>
            <a:ext cx="116679" cy="1096"/>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Rectangle 1"/>
          <p:cNvSpPr/>
          <p:nvPr>
            <p:custDataLst>
              <p:tags r:id="rId26"/>
            </p:custDataLst>
          </p:nvPr>
        </p:nvSpPr>
        <p:spPr>
          <a:xfrm>
            <a:off x="286791" y="1484788"/>
            <a:ext cx="7927032" cy="3323987"/>
          </a:xfrm>
          <a:prstGeom prst="rect">
            <a:avLst/>
          </a:prstGeom>
        </p:spPr>
        <p:txBody>
          <a:bodyPr wrap="square">
            <a:spAutoFit/>
          </a:bodyPr>
          <a:lstStyle/>
          <a:p>
            <a:r>
              <a:rPr lang="en-CA" sz="2500" b="1" dirty="0" err="1"/>
              <a:t>Loi</a:t>
            </a:r>
            <a:r>
              <a:rPr lang="en-CA" sz="2500" b="1" dirty="0"/>
              <a:t> </a:t>
            </a:r>
            <a:r>
              <a:rPr lang="en-CA" sz="2500" b="1" dirty="0" err="1"/>
              <a:t>constitutionnelle</a:t>
            </a:r>
            <a:r>
              <a:rPr lang="en-CA" sz="2500" b="1" dirty="0"/>
              <a:t> de </a:t>
            </a:r>
            <a:r>
              <a:rPr lang="en-CA" sz="2500" b="1" dirty="0" smtClean="0"/>
              <a:t>1867</a:t>
            </a:r>
            <a:endParaRPr lang="en-CA" sz="2500" b="1" dirty="0"/>
          </a:p>
          <a:p>
            <a:r>
              <a:rPr lang="en-CA" sz="2300" dirty="0" smtClean="0"/>
              <a:t>Donne à </a:t>
            </a:r>
            <a:r>
              <a:rPr lang="en-CA" sz="2300" dirty="0" err="1" smtClean="0"/>
              <a:t>chaque</a:t>
            </a:r>
            <a:r>
              <a:rPr lang="en-CA" sz="2300" dirty="0" smtClean="0"/>
              <a:t> province le </a:t>
            </a:r>
            <a:r>
              <a:rPr lang="en-CA" sz="2300" dirty="0" err="1"/>
              <a:t>pouvoir</a:t>
            </a:r>
            <a:r>
              <a:rPr lang="en-CA" sz="2300" dirty="0"/>
              <a:t> </a:t>
            </a:r>
            <a:r>
              <a:rPr lang="en-CA" sz="2300" dirty="0" err="1"/>
              <a:t>exclusif</a:t>
            </a:r>
            <a:r>
              <a:rPr lang="en-CA" sz="2300" dirty="0"/>
              <a:t> de faire des </a:t>
            </a:r>
            <a:r>
              <a:rPr lang="en-CA" sz="2300" dirty="0" err="1"/>
              <a:t>lois</a:t>
            </a:r>
            <a:r>
              <a:rPr lang="en-CA" sz="2300" dirty="0"/>
              <a:t> relatives aux droits </a:t>
            </a:r>
            <a:r>
              <a:rPr lang="en-CA" sz="2300" dirty="0" smtClean="0"/>
              <a:t>civils  (</a:t>
            </a:r>
            <a:r>
              <a:rPr lang="en-CA" sz="2300" dirty="0" err="1" smtClean="0"/>
              <a:t>incluant</a:t>
            </a:r>
            <a:r>
              <a:rPr lang="en-CA" sz="2300" dirty="0" smtClean="0"/>
              <a:t> </a:t>
            </a:r>
            <a:r>
              <a:rPr lang="en-CA" sz="2300" dirty="0"/>
              <a:t>la protection de la </a:t>
            </a:r>
            <a:r>
              <a:rPr lang="en-CA" sz="2300" dirty="0" err="1"/>
              <a:t>jeunesse</a:t>
            </a:r>
            <a:r>
              <a:rPr lang="en-CA" sz="2300" dirty="0" smtClean="0"/>
              <a:t>).</a:t>
            </a:r>
          </a:p>
          <a:p>
            <a:endParaRPr lang="en-CA" sz="2300" dirty="0" smtClean="0"/>
          </a:p>
          <a:p>
            <a:r>
              <a:rPr lang="en-CA" sz="2300" dirty="0" err="1" smtClean="0"/>
              <a:t>Dans</a:t>
            </a:r>
            <a:r>
              <a:rPr lang="en-CA" sz="2300" dirty="0" smtClean="0"/>
              <a:t> la </a:t>
            </a:r>
            <a:r>
              <a:rPr lang="en-CA" sz="2300" dirty="0" err="1" smtClean="0"/>
              <a:t>Loi</a:t>
            </a:r>
            <a:r>
              <a:rPr lang="en-CA" sz="2300" dirty="0" smtClean="0"/>
              <a:t>, les “</a:t>
            </a:r>
            <a:r>
              <a:rPr lang="en-CA" sz="2300" dirty="0" err="1" smtClean="0"/>
              <a:t>réserves</a:t>
            </a:r>
            <a:r>
              <a:rPr lang="en-CA" sz="2300" dirty="0" smtClean="0"/>
              <a:t>” </a:t>
            </a:r>
            <a:r>
              <a:rPr lang="en-CA" sz="2300" dirty="0" err="1" smtClean="0"/>
              <a:t>sont</a:t>
            </a:r>
            <a:r>
              <a:rPr lang="en-CA" sz="2300" dirty="0" smtClean="0"/>
              <a:t> </a:t>
            </a:r>
            <a:r>
              <a:rPr lang="en-CA" sz="2300" dirty="0" err="1" smtClean="0"/>
              <a:t>considérées</a:t>
            </a:r>
            <a:r>
              <a:rPr lang="en-CA" sz="2300" dirty="0" smtClean="0"/>
              <a:t> </a:t>
            </a:r>
            <a:r>
              <a:rPr lang="en-CA" sz="2300" dirty="0" err="1" smtClean="0"/>
              <a:t>comme</a:t>
            </a:r>
            <a:r>
              <a:rPr lang="en-CA" sz="2300" dirty="0" smtClean="0"/>
              <a:t> des </a:t>
            </a:r>
            <a:r>
              <a:rPr lang="en-CA" sz="2300" dirty="0" err="1" smtClean="0"/>
              <a:t>territoires</a:t>
            </a:r>
            <a:r>
              <a:rPr lang="en-CA" sz="2300" dirty="0" smtClean="0"/>
              <a:t> </a:t>
            </a:r>
            <a:r>
              <a:rPr lang="en-CA" sz="2300" dirty="0" err="1" smtClean="0"/>
              <a:t>fédéraux</a:t>
            </a:r>
            <a:r>
              <a:rPr lang="en-CA" sz="2300" dirty="0" smtClean="0"/>
              <a:t>, </a:t>
            </a:r>
            <a:r>
              <a:rPr lang="en-CA" sz="2300" dirty="0" err="1" smtClean="0"/>
              <a:t>mais</a:t>
            </a:r>
            <a:r>
              <a:rPr lang="en-CA" sz="2300" dirty="0" smtClean="0"/>
              <a:t> la </a:t>
            </a:r>
            <a:r>
              <a:rPr lang="en-CA" sz="2300" dirty="0" err="1" smtClean="0"/>
              <a:t>Cour</a:t>
            </a:r>
            <a:r>
              <a:rPr lang="en-CA" sz="2300" dirty="0" smtClean="0"/>
              <a:t> </a:t>
            </a:r>
            <a:r>
              <a:rPr lang="en-CA" sz="2300" dirty="0" err="1"/>
              <a:t>S</a:t>
            </a:r>
            <a:r>
              <a:rPr lang="en-CA" sz="2300" dirty="0" err="1" smtClean="0"/>
              <a:t>uprême</a:t>
            </a:r>
            <a:r>
              <a:rPr lang="en-CA" sz="2300" dirty="0" smtClean="0"/>
              <a:t> a </a:t>
            </a:r>
            <a:r>
              <a:rPr lang="en-CA" sz="2300" dirty="0" err="1" smtClean="0"/>
              <a:t>jugé</a:t>
            </a:r>
            <a:r>
              <a:rPr lang="en-CA" sz="2300" dirty="0" smtClean="0"/>
              <a:t> que les </a:t>
            </a:r>
            <a:r>
              <a:rPr lang="en-CA" sz="2300" dirty="0" err="1" smtClean="0"/>
              <a:t>lois</a:t>
            </a:r>
            <a:r>
              <a:rPr lang="en-CA" sz="2300" dirty="0" smtClean="0"/>
              <a:t> </a:t>
            </a:r>
            <a:r>
              <a:rPr lang="en-CA" sz="2300" dirty="0" err="1" smtClean="0"/>
              <a:t>provinciales</a:t>
            </a:r>
            <a:r>
              <a:rPr lang="en-CA" sz="2300" dirty="0" smtClean="0"/>
              <a:t> </a:t>
            </a:r>
            <a:r>
              <a:rPr lang="en-CA" sz="2300" dirty="0" err="1" smtClean="0"/>
              <a:t>s’appliquent</a:t>
            </a:r>
            <a:r>
              <a:rPr lang="en-CA" sz="2300" dirty="0"/>
              <a:t> </a:t>
            </a:r>
            <a:r>
              <a:rPr lang="en-CA" sz="2300" dirty="0" smtClean="0"/>
              <a:t>sur </a:t>
            </a:r>
            <a:r>
              <a:rPr lang="en-CA" sz="2300" dirty="0"/>
              <a:t>l</a:t>
            </a:r>
            <a:r>
              <a:rPr lang="en-CA" sz="2300" dirty="0" smtClean="0"/>
              <a:t>es </a:t>
            </a:r>
            <a:r>
              <a:rPr lang="en-CA" sz="2300" dirty="0" err="1" smtClean="0"/>
              <a:t>territoires</a:t>
            </a:r>
            <a:r>
              <a:rPr lang="en-CA" sz="2300" dirty="0"/>
              <a:t> </a:t>
            </a:r>
            <a:r>
              <a:rPr lang="en-CA" sz="2300" dirty="0" err="1" smtClean="0"/>
              <a:t>fédéraux</a:t>
            </a:r>
            <a:r>
              <a:rPr lang="en-CA" sz="2300" dirty="0" smtClean="0"/>
              <a:t>. </a:t>
            </a:r>
          </a:p>
          <a:p>
            <a:endParaRPr lang="en-CA" sz="2500" dirty="0"/>
          </a:p>
          <a:p>
            <a:endParaRPr lang="en-CA" sz="2200" dirty="0"/>
          </a:p>
        </p:txBody>
      </p:sp>
    </p:spTree>
    <p:extLst>
      <p:ext uri="{BB962C8B-B14F-4D97-AF65-F5344CB8AC3E}">
        <p14:creationId xmlns:p14="http://schemas.microsoft.com/office/powerpoint/2010/main" val="2454392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16632" y="0"/>
            <a:ext cx="10260632" cy="6858000"/>
          </a:xfrm>
          <a:prstGeom prst="rect">
            <a:avLst/>
          </a:prstGeom>
        </p:spPr>
      </p:pic>
      <p:sp>
        <p:nvSpPr>
          <p:cNvPr id="2" name="Titre 1"/>
          <p:cNvSpPr>
            <a:spLocks noGrp="1"/>
          </p:cNvSpPr>
          <p:nvPr>
            <p:ph type="title"/>
            <p:custDataLst>
              <p:tags r:id="rId2"/>
            </p:custDataLst>
          </p:nvPr>
        </p:nvSpPr>
        <p:spPr>
          <a:xfrm>
            <a:off x="457200" y="274638"/>
            <a:ext cx="8507288" cy="1143000"/>
          </a:xfrm>
        </p:spPr>
        <p:txBody>
          <a:bodyPr/>
          <a:lstStyle/>
          <a:p>
            <a:r>
              <a:rPr lang="en-CA" sz="3600" dirty="0" err="1" smtClean="0"/>
              <a:t>L’adaptation</a:t>
            </a:r>
            <a:r>
              <a:rPr lang="en-CA" sz="3600" dirty="0" smtClean="0"/>
              <a:t> des </a:t>
            </a:r>
            <a:r>
              <a:rPr lang="en-CA" sz="3600" dirty="0" err="1" smtClean="0"/>
              <a:t>lois</a:t>
            </a:r>
            <a:r>
              <a:rPr lang="en-CA" sz="3600" dirty="0" smtClean="0"/>
              <a:t>, </a:t>
            </a:r>
            <a:r>
              <a:rPr lang="en-CA" sz="3600" dirty="0" err="1" smtClean="0"/>
              <a:t>une</a:t>
            </a:r>
            <a:r>
              <a:rPr lang="en-CA" sz="3600" dirty="0" smtClean="0"/>
              <a:t> solution?</a:t>
            </a:r>
            <a:endParaRPr lang="fr-CA" sz="3600" dirty="0"/>
          </a:p>
        </p:txBody>
      </p:sp>
      <p:sp>
        <p:nvSpPr>
          <p:cNvPr id="3" name="Espace réservé du contenu 2"/>
          <p:cNvSpPr>
            <a:spLocks noGrp="1"/>
          </p:cNvSpPr>
          <p:nvPr>
            <p:ph idx="1"/>
            <p:custDataLst>
              <p:tags r:id="rId3"/>
            </p:custDataLst>
          </p:nvPr>
        </p:nvSpPr>
        <p:spPr>
          <a:xfrm>
            <a:off x="1403648" y="1628800"/>
            <a:ext cx="7427168" cy="4525963"/>
          </a:xfrm>
        </p:spPr>
        <p:txBody>
          <a:bodyPr>
            <a:normAutofit fontScale="70000" lnSpcReduction="20000"/>
          </a:bodyPr>
          <a:lstStyle/>
          <a:p>
            <a:endParaRPr lang="en-CA" dirty="0" smtClean="0"/>
          </a:p>
          <a:p>
            <a:r>
              <a:rPr lang="en-CA" dirty="0" smtClean="0"/>
              <a:t>“Modifier la </a:t>
            </a:r>
            <a:r>
              <a:rPr lang="en-CA" dirty="0" err="1" smtClean="0"/>
              <a:t>loi</a:t>
            </a:r>
            <a:r>
              <a:rPr lang="en-CA" dirty="0" smtClean="0"/>
              <a:t> </a:t>
            </a:r>
            <a:r>
              <a:rPr lang="en-CA" dirty="0" err="1" smtClean="0"/>
              <a:t>peut</a:t>
            </a:r>
            <a:r>
              <a:rPr lang="en-CA" dirty="0" smtClean="0"/>
              <a:t> </a:t>
            </a:r>
            <a:r>
              <a:rPr lang="en-CA" dirty="0" err="1" smtClean="0"/>
              <a:t>être</a:t>
            </a:r>
            <a:r>
              <a:rPr lang="en-CA" dirty="0" smtClean="0"/>
              <a:t> tout à fait </a:t>
            </a:r>
            <a:r>
              <a:rPr lang="en-CA" dirty="0" err="1" smtClean="0"/>
              <a:t>inefficace</a:t>
            </a:r>
            <a:r>
              <a:rPr lang="en-CA" dirty="0" smtClean="0"/>
              <a:t> </a:t>
            </a:r>
            <a:r>
              <a:rPr lang="en-CA" dirty="0" err="1" smtClean="0"/>
              <a:t>si</a:t>
            </a:r>
            <a:r>
              <a:rPr lang="en-CA" dirty="0" smtClean="0"/>
              <a:t> le </a:t>
            </a:r>
            <a:r>
              <a:rPr lang="en-CA" dirty="0" err="1" smtClean="0"/>
              <a:t>fonctionnement</a:t>
            </a:r>
            <a:r>
              <a:rPr lang="en-CA" dirty="0" smtClean="0"/>
              <a:t> </a:t>
            </a:r>
            <a:r>
              <a:rPr lang="en-CA" dirty="0" err="1" smtClean="0"/>
              <a:t>quotidien</a:t>
            </a:r>
            <a:r>
              <a:rPr lang="en-CA" dirty="0" smtClean="0"/>
              <a:t> du </a:t>
            </a:r>
            <a:r>
              <a:rPr lang="en-CA" dirty="0" err="1" smtClean="0"/>
              <a:t>système</a:t>
            </a:r>
            <a:r>
              <a:rPr lang="en-CA" dirty="0" smtClean="0"/>
              <a:t> </a:t>
            </a:r>
            <a:r>
              <a:rPr lang="en-CA" dirty="0" err="1" smtClean="0"/>
              <a:t>est</a:t>
            </a:r>
            <a:r>
              <a:rPr lang="en-CA" dirty="0" smtClean="0"/>
              <a:t> </a:t>
            </a:r>
            <a:r>
              <a:rPr lang="en-CA" dirty="0" err="1" smtClean="0"/>
              <a:t>fortement</a:t>
            </a:r>
            <a:r>
              <a:rPr lang="en-CA" dirty="0" smtClean="0"/>
              <a:t> </a:t>
            </a:r>
            <a:r>
              <a:rPr lang="en-CA" dirty="0" err="1" smtClean="0"/>
              <a:t>imprégné</a:t>
            </a:r>
            <a:r>
              <a:rPr lang="en-CA" dirty="0" smtClean="0"/>
              <a:t> des </a:t>
            </a:r>
            <a:r>
              <a:rPr lang="en-CA" dirty="0" err="1" smtClean="0"/>
              <a:t>valeurs</a:t>
            </a:r>
            <a:r>
              <a:rPr lang="en-CA" dirty="0" smtClean="0"/>
              <a:t> et des </a:t>
            </a:r>
            <a:r>
              <a:rPr lang="en-CA" dirty="0" err="1" smtClean="0"/>
              <a:t>pratiques</a:t>
            </a:r>
            <a:r>
              <a:rPr lang="en-CA" dirty="0" smtClean="0"/>
              <a:t> des divers </a:t>
            </a:r>
            <a:r>
              <a:rPr lang="en-CA" dirty="0" err="1" smtClean="0"/>
              <a:t>intervenants</a:t>
            </a:r>
            <a:r>
              <a:rPr lang="en-CA" sz="2100" dirty="0" smtClean="0"/>
              <a:t>”(</a:t>
            </a:r>
            <a:r>
              <a:rPr lang="en-CA" sz="2100" dirty="0" err="1" smtClean="0"/>
              <a:t>Guay</a:t>
            </a:r>
            <a:r>
              <a:rPr lang="en-CA" sz="2100" dirty="0" smtClean="0"/>
              <a:t> et </a:t>
            </a:r>
            <a:r>
              <a:rPr lang="en-CA" sz="2100" dirty="0" err="1" smtClean="0"/>
              <a:t>Grammond</a:t>
            </a:r>
            <a:r>
              <a:rPr lang="en-CA" sz="2100" dirty="0" smtClean="0"/>
              <a:t>, 2012, p. 77). </a:t>
            </a:r>
          </a:p>
          <a:p>
            <a:endParaRPr lang="en-CA" dirty="0"/>
          </a:p>
          <a:p>
            <a:r>
              <a:rPr lang="en-CA" dirty="0" smtClean="0"/>
              <a:t>La </a:t>
            </a:r>
            <a:r>
              <a:rPr lang="en-CA" dirty="0" err="1" smtClean="0"/>
              <a:t>réforme</a:t>
            </a:r>
            <a:r>
              <a:rPr lang="en-CA" dirty="0" smtClean="0"/>
              <a:t> des </a:t>
            </a:r>
            <a:r>
              <a:rPr lang="en-CA" dirty="0" err="1" smtClean="0"/>
              <a:t>principes</a:t>
            </a:r>
            <a:r>
              <a:rPr lang="en-CA" dirty="0" smtClean="0"/>
              <a:t> de </a:t>
            </a:r>
            <a:r>
              <a:rPr lang="en-CA" dirty="0" err="1" smtClean="0"/>
              <a:t>détermination</a:t>
            </a:r>
            <a:r>
              <a:rPr lang="en-CA" dirty="0" smtClean="0"/>
              <a:t> de la </a:t>
            </a:r>
            <a:r>
              <a:rPr lang="en-CA" dirty="0" err="1" smtClean="0"/>
              <a:t>peine</a:t>
            </a:r>
            <a:r>
              <a:rPr lang="en-CA" dirty="0" smtClean="0"/>
              <a:t> (</a:t>
            </a:r>
            <a:r>
              <a:rPr lang="en-CA" dirty="0" err="1" smtClean="0"/>
              <a:t>arrêt</a:t>
            </a:r>
            <a:r>
              <a:rPr lang="en-CA" dirty="0" smtClean="0"/>
              <a:t> </a:t>
            </a:r>
            <a:r>
              <a:rPr lang="en-CA" dirty="0" err="1" smtClean="0"/>
              <a:t>Gladue</a:t>
            </a:r>
            <a:r>
              <a:rPr lang="en-CA" dirty="0" smtClean="0"/>
              <a:t>), qui </a:t>
            </a:r>
            <a:r>
              <a:rPr lang="en-CA" dirty="0" err="1" smtClean="0"/>
              <a:t>visait</a:t>
            </a:r>
            <a:r>
              <a:rPr lang="en-CA" dirty="0" smtClean="0"/>
              <a:t> à </a:t>
            </a:r>
            <a:r>
              <a:rPr lang="en-CA" dirty="0" err="1" smtClean="0"/>
              <a:t>réduire</a:t>
            </a:r>
            <a:r>
              <a:rPr lang="en-CA" dirty="0" smtClean="0"/>
              <a:t> le </a:t>
            </a:r>
            <a:r>
              <a:rPr lang="en-CA" dirty="0" err="1" smtClean="0"/>
              <a:t>recours</a:t>
            </a:r>
            <a:r>
              <a:rPr lang="en-CA" dirty="0" smtClean="0"/>
              <a:t> à </a:t>
            </a:r>
            <a:r>
              <a:rPr lang="en-CA" dirty="0" err="1" smtClean="0"/>
              <a:t>l’emprisonnement</a:t>
            </a:r>
            <a:r>
              <a:rPr lang="en-CA" dirty="0" smtClean="0"/>
              <a:t>, </a:t>
            </a:r>
            <a:r>
              <a:rPr lang="en-CA" dirty="0" err="1" smtClean="0"/>
              <a:t>n’a</a:t>
            </a:r>
            <a:r>
              <a:rPr lang="en-CA" dirty="0" smtClean="0"/>
              <a:t> pas </a:t>
            </a:r>
            <a:r>
              <a:rPr lang="en-CA" dirty="0" err="1" smtClean="0"/>
              <a:t>eu</a:t>
            </a:r>
            <a:r>
              <a:rPr lang="en-CA" dirty="0" smtClean="0"/>
              <a:t> les </a:t>
            </a:r>
            <a:r>
              <a:rPr lang="en-CA" dirty="0" err="1" smtClean="0"/>
              <a:t>effets</a:t>
            </a:r>
            <a:r>
              <a:rPr lang="en-CA" dirty="0" smtClean="0"/>
              <a:t> </a:t>
            </a:r>
            <a:r>
              <a:rPr lang="en-CA" dirty="0" err="1" smtClean="0"/>
              <a:t>escomptés</a:t>
            </a:r>
            <a:r>
              <a:rPr lang="en-CA" dirty="0" smtClean="0"/>
              <a:t> et </a:t>
            </a:r>
            <a:r>
              <a:rPr lang="en-CA" dirty="0" err="1" smtClean="0"/>
              <a:t>n’a</a:t>
            </a:r>
            <a:r>
              <a:rPr lang="en-CA" dirty="0" smtClean="0"/>
              <a:t> pas </a:t>
            </a:r>
            <a:r>
              <a:rPr lang="en-CA" dirty="0" err="1" smtClean="0"/>
              <a:t>réussi</a:t>
            </a:r>
            <a:r>
              <a:rPr lang="en-CA" dirty="0" smtClean="0"/>
              <a:t> à modifier les </a:t>
            </a:r>
            <a:r>
              <a:rPr lang="en-CA" dirty="0" err="1" smtClean="0"/>
              <a:t>comportements</a:t>
            </a:r>
            <a:r>
              <a:rPr lang="en-CA" dirty="0" smtClean="0"/>
              <a:t> </a:t>
            </a:r>
            <a:r>
              <a:rPr lang="en-CA" dirty="0" err="1" smtClean="0"/>
              <a:t>concrets</a:t>
            </a:r>
            <a:r>
              <a:rPr lang="en-CA" dirty="0" smtClean="0"/>
              <a:t> des </a:t>
            </a:r>
            <a:r>
              <a:rPr lang="en-CA" dirty="0" err="1" smtClean="0"/>
              <a:t>acteurs</a:t>
            </a:r>
            <a:r>
              <a:rPr lang="en-CA" dirty="0" smtClean="0"/>
              <a:t> du </a:t>
            </a:r>
            <a:r>
              <a:rPr lang="en-CA" dirty="0" err="1" smtClean="0"/>
              <a:t>système</a:t>
            </a:r>
            <a:r>
              <a:rPr lang="en-CA" dirty="0" smtClean="0"/>
              <a:t> </a:t>
            </a:r>
            <a:r>
              <a:rPr lang="en-CA" sz="2100" dirty="0" smtClean="0"/>
              <a:t>(</a:t>
            </a:r>
            <a:r>
              <a:rPr lang="en-CA" sz="2100" dirty="0" err="1" smtClean="0"/>
              <a:t>Jodouin</a:t>
            </a:r>
            <a:r>
              <a:rPr lang="en-CA" sz="2100" dirty="0" smtClean="0"/>
              <a:t> et </a:t>
            </a:r>
            <a:r>
              <a:rPr lang="en-CA" sz="2100" dirty="0" err="1" smtClean="0"/>
              <a:t>Sylvestre</a:t>
            </a:r>
            <a:r>
              <a:rPr lang="en-CA" sz="2100" dirty="0" smtClean="0"/>
              <a:t>, 2009, </a:t>
            </a:r>
            <a:r>
              <a:rPr lang="en-CA" sz="2100" dirty="0" err="1" smtClean="0"/>
              <a:t>dans</a:t>
            </a:r>
            <a:r>
              <a:rPr lang="en-CA" sz="2100" dirty="0" smtClean="0"/>
              <a:t> </a:t>
            </a:r>
            <a:r>
              <a:rPr lang="en-CA" sz="2100" dirty="0" err="1" smtClean="0"/>
              <a:t>Guay</a:t>
            </a:r>
            <a:r>
              <a:rPr lang="en-CA" sz="2100" dirty="0" smtClean="0"/>
              <a:t> et </a:t>
            </a:r>
            <a:r>
              <a:rPr lang="en-CA" sz="2100" dirty="0" err="1" smtClean="0"/>
              <a:t>Grammond</a:t>
            </a:r>
            <a:r>
              <a:rPr lang="en-CA" sz="2100" dirty="0" smtClean="0"/>
              <a:t>, 2012)</a:t>
            </a:r>
          </a:p>
          <a:p>
            <a:endParaRPr lang="en-CA" dirty="0" smtClean="0"/>
          </a:p>
          <a:p>
            <a:r>
              <a:rPr lang="en-CA" dirty="0" err="1" smtClean="0"/>
              <a:t>Ces</a:t>
            </a:r>
            <a:r>
              <a:rPr lang="en-CA" dirty="0" smtClean="0"/>
              <a:t> adaptations </a:t>
            </a:r>
            <a:r>
              <a:rPr lang="en-CA" dirty="0" err="1" smtClean="0"/>
              <a:t>doivent</a:t>
            </a:r>
            <a:r>
              <a:rPr lang="en-CA" dirty="0" smtClean="0"/>
              <a:t> </a:t>
            </a:r>
            <a:r>
              <a:rPr lang="en-CA" dirty="0" err="1" smtClean="0"/>
              <a:t>donc</a:t>
            </a:r>
            <a:r>
              <a:rPr lang="en-CA" dirty="0" smtClean="0"/>
              <a:t> </a:t>
            </a:r>
            <a:r>
              <a:rPr lang="en-CA" dirty="0" err="1" smtClean="0"/>
              <a:t>s’accompagner</a:t>
            </a:r>
            <a:r>
              <a:rPr lang="en-CA" dirty="0" smtClean="0"/>
              <a:t> de formations (pour </a:t>
            </a:r>
            <a:r>
              <a:rPr lang="en-CA" dirty="0" err="1" smtClean="0"/>
              <a:t>tous</a:t>
            </a:r>
            <a:r>
              <a:rPr lang="en-CA" dirty="0" smtClean="0"/>
              <a:t> les </a:t>
            </a:r>
            <a:r>
              <a:rPr lang="en-CA" dirty="0" err="1" smtClean="0"/>
              <a:t>acteurs</a:t>
            </a:r>
            <a:r>
              <a:rPr lang="en-CA" dirty="0" smtClean="0"/>
              <a:t>), </a:t>
            </a:r>
            <a:r>
              <a:rPr lang="en-CA" dirty="0" err="1" smtClean="0"/>
              <a:t>d’ouverture</a:t>
            </a:r>
            <a:r>
              <a:rPr lang="en-CA" dirty="0" smtClean="0"/>
              <a:t> </a:t>
            </a:r>
            <a:r>
              <a:rPr lang="en-CA" dirty="0" err="1" smtClean="0"/>
              <a:t>d’esprit</a:t>
            </a:r>
            <a:r>
              <a:rPr lang="en-CA" dirty="0" smtClean="0"/>
              <a:t>,  d’un plan </a:t>
            </a:r>
            <a:r>
              <a:rPr lang="en-CA" dirty="0" err="1" smtClean="0"/>
              <a:t>concret</a:t>
            </a:r>
            <a:r>
              <a:rPr lang="en-CA" dirty="0" smtClean="0"/>
              <a:t> </a:t>
            </a:r>
            <a:r>
              <a:rPr lang="en-CA" dirty="0" err="1" smtClean="0"/>
              <a:t>d’application</a:t>
            </a:r>
            <a:r>
              <a:rPr lang="en-CA" dirty="0" smtClean="0"/>
              <a:t>, etc. </a:t>
            </a:r>
            <a:endParaRPr lang="fr-CA" dirty="0"/>
          </a:p>
        </p:txBody>
      </p:sp>
    </p:spTree>
    <p:extLst>
      <p:ext uri="{BB962C8B-B14F-4D97-AF65-F5344CB8AC3E}">
        <p14:creationId xmlns:p14="http://schemas.microsoft.com/office/powerpoint/2010/main" val="3979525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rot="10800000">
            <a:off x="-756592" y="0"/>
            <a:ext cx="9900592" cy="6858000"/>
          </a:xfrm>
          <a:prstGeom prst="rect">
            <a:avLst/>
          </a:prstGeom>
        </p:spPr>
      </p:pic>
      <p:sp>
        <p:nvSpPr>
          <p:cNvPr id="3" name="Espace réservé du contenu 2"/>
          <p:cNvSpPr>
            <a:spLocks noGrp="1"/>
          </p:cNvSpPr>
          <p:nvPr>
            <p:ph idx="1"/>
            <p:custDataLst>
              <p:tags r:id="rId2"/>
            </p:custDataLst>
          </p:nvPr>
        </p:nvSpPr>
        <p:spPr/>
        <p:txBody>
          <a:bodyPr>
            <a:normAutofit fontScale="77500" lnSpcReduction="20000"/>
          </a:bodyPr>
          <a:lstStyle/>
          <a:p>
            <a:pPr marL="0" indent="0" algn="ctr">
              <a:buNone/>
            </a:pPr>
            <a:endParaRPr lang="en-CA" b="1" smtClean="0"/>
          </a:p>
          <a:p>
            <a:pPr marL="0" indent="0">
              <a:buNone/>
            </a:pPr>
            <a:r>
              <a:rPr lang="en-CA" b="1" smtClean="0"/>
              <a:t>Merci ! </a:t>
            </a:r>
          </a:p>
          <a:p>
            <a:pPr marL="0" indent="0">
              <a:buNone/>
            </a:pPr>
            <a:r>
              <a:rPr lang="en-CA" b="1" smtClean="0"/>
              <a:t>	Thank you!</a:t>
            </a:r>
          </a:p>
          <a:p>
            <a:pPr marL="0" indent="0">
              <a:buNone/>
            </a:pPr>
            <a:r>
              <a:rPr lang="en-CA" b="1" smtClean="0"/>
              <a:t>		Wli Wni!</a:t>
            </a:r>
          </a:p>
          <a:p>
            <a:pPr marL="0" indent="0">
              <a:buNone/>
            </a:pPr>
            <a:r>
              <a:rPr lang="en-CA" b="1" smtClean="0"/>
              <a:t>			Meegwetch</a:t>
            </a:r>
            <a:r>
              <a:rPr lang="en-CA" b="1"/>
              <a:t>!</a:t>
            </a:r>
            <a:endParaRPr lang="en-CA" b="1" smtClean="0"/>
          </a:p>
          <a:p>
            <a:pPr marL="0" indent="0">
              <a:buNone/>
            </a:pPr>
            <a:r>
              <a:rPr lang="en-CA" b="1" smtClean="0"/>
              <a:t>				Mikwetc</a:t>
            </a:r>
            <a:r>
              <a:rPr lang="en-CA" b="1"/>
              <a:t>!</a:t>
            </a:r>
            <a:endParaRPr lang="en-CA" b="1" smtClean="0"/>
          </a:p>
          <a:p>
            <a:pPr marL="0" indent="0">
              <a:buNone/>
            </a:pPr>
            <a:r>
              <a:rPr lang="en-CA" b="1" smtClean="0"/>
              <a:t>					Tshinashkumitin</a:t>
            </a:r>
            <a:r>
              <a:rPr lang="en-CA" b="1"/>
              <a:t>!</a:t>
            </a:r>
            <a:endParaRPr lang="en-CA" b="1" smtClean="0"/>
          </a:p>
          <a:p>
            <a:pPr marL="0" indent="0">
              <a:buNone/>
            </a:pPr>
            <a:r>
              <a:rPr lang="en-CA" b="1" smtClean="0"/>
              <a:t>				Welaliog! </a:t>
            </a:r>
          </a:p>
          <a:p>
            <a:pPr marL="0" indent="0">
              <a:buNone/>
            </a:pPr>
            <a:r>
              <a:rPr lang="en-CA" b="1" smtClean="0"/>
              <a:t>			Niá </a:t>
            </a:r>
            <a:r>
              <a:rPr lang="en-CA" b="1"/>
              <a:t>: </a:t>
            </a:r>
            <a:r>
              <a:rPr lang="en-CA" b="1" smtClean="0"/>
              <a:t>wen!</a:t>
            </a:r>
            <a:endParaRPr lang="en-CA" b="1"/>
          </a:p>
          <a:p>
            <a:pPr marL="0" indent="0">
              <a:buNone/>
            </a:pPr>
            <a:r>
              <a:rPr lang="en-CA" b="1" smtClean="0"/>
              <a:t>	Chiniskomiitin! </a:t>
            </a:r>
          </a:p>
          <a:p>
            <a:pPr marL="0" indent="0">
              <a:buNone/>
            </a:pPr>
            <a:r>
              <a:rPr lang="en-CA" b="1" smtClean="0"/>
              <a:t>Jawenh!</a:t>
            </a:r>
          </a:p>
          <a:p>
            <a:pPr marL="0" indent="0" algn="ctr">
              <a:buNone/>
            </a:pPr>
            <a:endParaRPr lang="fr-CA" b="1"/>
          </a:p>
        </p:txBody>
      </p:sp>
    </p:spTree>
    <p:extLst>
      <p:ext uri="{BB962C8B-B14F-4D97-AF65-F5344CB8AC3E}">
        <p14:creationId xmlns:p14="http://schemas.microsoft.com/office/powerpoint/2010/main" val="268334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2" name="Titre 1"/>
          <p:cNvSpPr>
            <a:spLocks noGrp="1"/>
          </p:cNvSpPr>
          <p:nvPr>
            <p:ph type="title"/>
            <p:custDataLst>
              <p:tags r:id="rId2"/>
            </p:custDataLst>
          </p:nvPr>
        </p:nvSpPr>
        <p:spPr>
          <a:xfrm>
            <a:off x="2267744" y="274638"/>
            <a:ext cx="6419056" cy="1143000"/>
          </a:xfrm>
        </p:spPr>
        <p:txBody>
          <a:bodyPr>
            <a:normAutofit fontScale="90000"/>
          </a:bodyPr>
          <a:lstStyle/>
          <a:p>
            <a:r>
              <a:rPr lang="en-CA" dirty="0" err="1" smtClean="0"/>
              <a:t>Contexte</a:t>
            </a:r>
            <a:r>
              <a:rPr lang="en-CA" dirty="0" smtClean="0"/>
              <a:t> </a:t>
            </a:r>
            <a:r>
              <a:rPr lang="en-CA" dirty="0" err="1" smtClean="0"/>
              <a:t>historique</a:t>
            </a:r>
            <a:r>
              <a:rPr lang="en-CA" dirty="0" smtClean="0"/>
              <a:t> de la protection de </a:t>
            </a:r>
            <a:r>
              <a:rPr lang="en-CA" dirty="0" err="1" smtClean="0"/>
              <a:t>l’enfance</a:t>
            </a:r>
            <a:r>
              <a:rPr lang="fr-CA" sz="1400" dirty="0"/>
              <a:t/>
            </a:r>
            <a:br>
              <a:rPr lang="fr-CA" sz="1400" dirty="0"/>
            </a:br>
            <a:r>
              <a:rPr lang="fr-CA" sz="1400" dirty="0" smtClean="0"/>
              <a:t> </a:t>
            </a:r>
            <a:endParaRPr lang="fr-CA" sz="1300" dirty="0"/>
          </a:p>
        </p:txBody>
      </p:sp>
      <p:sp>
        <p:nvSpPr>
          <p:cNvPr id="3" name="Espace réservé du contenu 2"/>
          <p:cNvSpPr>
            <a:spLocks noGrp="1"/>
          </p:cNvSpPr>
          <p:nvPr>
            <p:ph idx="1"/>
            <p:custDataLst>
              <p:tags r:id="rId3"/>
            </p:custDataLst>
          </p:nvPr>
        </p:nvSpPr>
        <p:spPr>
          <a:xfrm>
            <a:off x="2699792" y="1700808"/>
            <a:ext cx="6059016" cy="4525963"/>
          </a:xfrm>
        </p:spPr>
        <p:txBody>
          <a:bodyPr>
            <a:normAutofit fontScale="85000" lnSpcReduction="20000"/>
          </a:bodyPr>
          <a:lstStyle/>
          <a:p>
            <a:r>
              <a:rPr lang="en-CA" dirty="0" smtClean="0"/>
              <a:t>4 phases: </a:t>
            </a:r>
          </a:p>
          <a:p>
            <a:r>
              <a:rPr lang="en-CA" dirty="0" smtClean="0"/>
              <a:t>1. </a:t>
            </a:r>
            <a:r>
              <a:rPr lang="en-CA" dirty="0" err="1" smtClean="0"/>
              <a:t>Modèle</a:t>
            </a:r>
            <a:r>
              <a:rPr lang="en-CA" dirty="0" smtClean="0"/>
              <a:t> </a:t>
            </a:r>
            <a:r>
              <a:rPr lang="en-CA" dirty="0" err="1" smtClean="0"/>
              <a:t>traditionnel</a:t>
            </a:r>
            <a:r>
              <a:rPr lang="en-CA" dirty="0" smtClean="0"/>
              <a:t> </a:t>
            </a:r>
            <a:r>
              <a:rPr lang="en-CA" dirty="0" err="1" smtClean="0"/>
              <a:t>autochtone</a:t>
            </a:r>
            <a:r>
              <a:rPr lang="en-CA" dirty="0" smtClean="0"/>
              <a:t> : </a:t>
            </a:r>
            <a:r>
              <a:rPr lang="en-CA" dirty="0"/>
              <a:t>A</a:t>
            </a:r>
            <a:r>
              <a:rPr lang="en-CA" dirty="0" smtClean="0"/>
              <a:t>vant la colonisation</a:t>
            </a:r>
          </a:p>
          <a:p>
            <a:r>
              <a:rPr lang="en-CA" dirty="0" smtClean="0"/>
              <a:t>2. </a:t>
            </a:r>
            <a:r>
              <a:rPr lang="en-CA" dirty="0" err="1" smtClean="0"/>
              <a:t>Modèle</a:t>
            </a:r>
            <a:r>
              <a:rPr lang="en-CA" dirty="0" smtClean="0"/>
              <a:t> </a:t>
            </a:r>
            <a:r>
              <a:rPr lang="en-CA" dirty="0" err="1" smtClean="0"/>
              <a:t>d’assimilation</a:t>
            </a:r>
            <a:r>
              <a:rPr lang="en-CA" dirty="0" smtClean="0"/>
              <a:t>: Les </a:t>
            </a:r>
            <a:r>
              <a:rPr lang="en-CA" dirty="0" err="1" smtClean="0"/>
              <a:t>pensionnats</a:t>
            </a:r>
            <a:r>
              <a:rPr lang="en-CA" dirty="0" smtClean="0"/>
              <a:t> </a:t>
            </a:r>
            <a:r>
              <a:rPr lang="en-CA" dirty="0" err="1" smtClean="0"/>
              <a:t>indiens</a:t>
            </a:r>
            <a:r>
              <a:rPr lang="en-CA" dirty="0" smtClean="0"/>
              <a:t> (1920-1996)</a:t>
            </a:r>
          </a:p>
          <a:p>
            <a:r>
              <a:rPr lang="en-CA" dirty="0" smtClean="0"/>
              <a:t>3. </a:t>
            </a:r>
            <a:r>
              <a:rPr lang="en-CA" dirty="0" err="1" smtClean="0"/>
              <a:t>Modèle</a:t>
            </a:r>
            <a:r>
              <a:rPr lang="en-CA" dirty="0" smtClean="0"/>
              <a:t> </a:t>
            </a:r>
            <a:r>
              <a:rPr lang="en-CA" dirty="0" err="1" smtClean="0"/>
              <a:t>d’intégration</a:t>
            </a:r>
            <a:r>
              <a:rPr lang="en-CA" dirty="0" smtClean="0"/>
              <a:t>: Les sixties scoop (1960-1980)</a:t>
            </a:r>
          </a:p>
          <a:p>
            <a:r>
              <a:rPr lang="en-CA" dirty="0" smtClean="0"/>
              <a:t>4. </a:t>
            </a:r>
            <a:r>
              <a:rPr lang="en-CA" dirty="0" err="1" smtClean="0"/>
              <a:t>Modèle</a:t>
            </a:r>
            <a:r>
              <a:rPr lang="en-CA" dirty="0" smtClean="0"/>
              <a:t> </a:t>
            </a:r>
            <a:r>
              <a:rPr lang="en-CA" dirty="0" err="1" smtClean="0"/>
              <a:t>d’adaptation</a:t>
            </a:r>
            <a:r>
              <a:rPr lang="en-CA" dirty="0" smtClean="0"/>
              <a:t>: Les </a:t>
            </a:r>
            <a:r>
              <a:rPr lang="en-CA" dirty="0" err="1" smtClean="0"/>
              <a:t>systèmes</a:t>
            </a:r>
            <a:r>
              <a:rPr lang="en-CA" dirty="0" smtClean="0"/>
              <a:t> de protection </a:t>
            </a:r>
            <a:r>
              <a:rPr lang="en-CA" dirty="0" err="1" smtClean="0"/>
              <a:t>actuels</a:t>
            </a:r>
            <a:r>
              <a:rPr lang="en-CA" dirty="0" smtClean="0"/>
              <a:t> (1980-aujourd’hui)</a:t>
            </a:r>
          </a:p>
          <a:p>
            <a:pPr marL="0" indent="0">
              <a:buNone/>
            </a:pPr>
            <a:r>
              <a:rPr lang="en-CA" dirty="0" smtClean="0"/>
              <a:t>				</a:t>
            </a:r>
            <a:r>
              <a:rPr lang="en-CA" sz="1800" dirty="0" smtClean="0"/>
              <a:t>(Gagnon-Dion, 2014)</a:t>
            </a:r>
            <a:endParaRPr lang="fr-CA" sz="1800" dirty="0"/>
          </a:p>
        </p:txBody>
      </p:sp>
    </p:spTree>
    <p:extLst>
      <p:ext uri="{BB962C8B-B14F-4D97-AF65-F5344CB8AC3E}">
        <p14:creationId xmlns:p14="http://schemas.microsoft.com/office/powerpoint/2010/main" val="326129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404664"/>
            <a:ext cx="7931224" cy="1143000"/>
          </a:xfrm>
        </p:spPr>
        <p:txBody>
          <a:bodyPr>
            <a:normAutofit fontScale="90000"/>
          </a:bodyPr>
          <a:lstStyle/>
          <a:p>
            <a:pPr algn="r"/>
            <a:r>
              <a:rPr lang="en-CA" sz="3200" dirty="0"/>
              <a:t>1. </a:t>
            </a:r>
            <a:r>
              <a:rPr lang="en-CA" sz="3200" dirty="0" err="1"/>
              <a:t>Modèle</a:t>
            </a:r>
            <a:r>
              <a:rPr lang="en-CA" sz="3200" dirty="0"/>
              <a:t> </a:t>
            </a:r>
            <a:r>
              <a:rPr lang="en-CA" sz="3200" dirty="0" err="1"/>
              <a:t>traditionnel</a:t>
            </a:r>
            <a:r>
              <a:rPr lang="en-CA" sz="3200" dirty="0"/>
              <a:t> </a:t>
            </a:r>
            <a:r>
              <a:rPr lang="en-CA" sz="3200" dirty="0" err="1"/>
              <a:t>autochtone</a:t>
            </a:r>
            <a:r>
              <a:rPr lang="en-CA" sz="3200" dirty="0"/>
              <a:t> : Avant la colonisation</a:t>
            </a:r>
            <a:r>
              <a:rPr lang="en-CA" dirty="0"/>
              <a:t/>
            </a:r>
            <a:br>
              <a:rPr lang="en-CA" dirty="0"/>
            </a:br>
            <a:endParaRPr lang="fr-CA" dirty="0"/>
          </a:p>
        </p:txBody>
      </p:sp>
      <p:sp>
        <p:nvSpPr>
          <p:cNvPr id="3" name="Espace réservé du contenu 2"/>
          <p:cNvSpPr>
            <a:spLocks noGrp="1"/>
          </p:cNvSpPr>
          <p:nvPr>
            <p:ph idx="1"/>
            <p:custDataLst>
              <p:tags r:id="rId2"/>
            </p:custDataLst>
          </p:nvPr>
        </p:nvSpPr>
        <p:spPr/>
        <p:txBody>
          <a:bodyPr>
            <a:normAutofit fontScale="70000" lnSpcReduction="20000"/>
          </a:bodyPr>
          <a:lstStyle/>
          <a:p>
            <a:r>
              <a:rPr lang="en-CA" dirty="0" smtClean="0"/>
              <a:t>Bien-</a:t>
            </a:r>
            <a:r>
              <a:rPr lang="en-CA" dirty="0" err="1" smtClean="0"/>
              <a:t>être</a:t>
            </a:r>
            <a:r>
              <a:rPr lang="en-CA" dirty="0" smtClean="0"/>
              <a:t> et </a:t>
            </a:r>
            <a:r>
              <a:rPr lang="en-CA" dirty="0" err="1" smtClean="0"/>
              <a:t>éducation</a:t>
            </a:r>
            <a:r>
              <a:rPr lang="en-CA" dirty="0" smtClean="0"/>
              <a:t> des </a:t>
            </a:r>
            <a:r>
              <a:rPr lang="en-CA" dirty="0" err="1" smtClean="0"/>
              <a:t>enfants</a:t>
            </a:r>
            <a:r>
              <a:rPr lang="en-CA" dirty="0" smtClean="0"/>
              <a:t>: </a:t>
            </a:r>
            <a:r>
              <a:rPr lang="en-CA" dirty="0" err="1" smtClean="0"/>
              <a:t>responsabilité</a:t>
            </a:r>
            <a:r>
              <a:rPr lang="en-CA" dirty="0" smtClean="0"/>
              <a:t> collective</a:t>
            </a:r>
            <a:endParaRPr lang="fr-CA" dirty="0" smtClean="0"/>
          </a:p>
          <a:p>
            <a:pPr marL="0" indent="0">
              <a:buNone/>
            </a:pPr>
            <a:endParaRPr lang="fr-CA" dirty="0" smtClean="0"/>
          </a:p>
          <a:p>
            <a:r>
              <a:rPr lang="fr-CA" dirty="0" smtClean="0"/>
              <a:t>Rôle de l’homme et de la femme: complémentaires et égalitaires</a:t>
            </a:r>
          </a:p>
          <a:p>
            <a:endParaRPr lang="fr-CA" dirty="0" smtClean="0"/>
          </a:p>
          <a:p>
            <a:r>
              <a:rPr lang="fr-CA" dirty="0" smtClean="0"/>
              <a:t>Lorsque les parents ne pouvaient pas remplir leur rôle </a:t>
            </a:r>
            <a:r>
              <a:rPr lang="fr-CA" dirty="0" smtClean="0">
                <a:sym typeface="Wingdings" panose="05000000000000000000" pitchFamily="2" charset="2"/>
              </a:rPr>
              <a:t> </a:t>
            </a:r>
            <a:r>
              <a:rPr lang="fr-CA" dirty="0" smtClean="0"/>
              <a:t>système d’ententes et de règles </a:t>
            </a:r>
          </a:p>
          <a:p>
            <a:endParaRPr lang="fr-CA" dirty="0"/>
          </a:p>
          <a:p>
            <a:r>
              <a:rPr lang="fr-CA" dirty="0" smtClean="0"/>
              <a:t>Lorsqu’un enfant recevait des soins inadéquats, la communauté trouvait une solution:</a:t>
            </a:r>
          </a:p>
          <a:p>
            <a:pPr lvl="1"/>
            <a:r>
              <a:rPr lang="fr-CA" dirty="0" smtClean="0"/>
              <a:t>Confier l’enfant à un membre de la communauté (adoption coutumière</a:t>
            </a:r>
          </a:p>
          <a:p>
            <a:pPr lvl="1"/>
            <a:r>
              <a:rPr lang="en-CA" dirty="0" err="1" smtClean="0"/>
              <a:t>Résolution</a:t>
            </a:r>
            <a:r>
              <a:rPr lang="en-CA" dirty="0" smtClean="0"/>
              <a:t> de </a:t>
            </a:r>
            <a:r>
              <a:rPr lang="en-CA" dirty="0" err="1" smtClean="0"/>
              <a:t>conflits</a:t>
            </a:r>
            <a:endParaRPr lang="en-CA" dirty="0" smtClean="0"/>
          </a:p>
          <a:p>
            <a:pPr lvl="1"/>
            <a:r>
              <a:rPr lang="en-CA" dirty="0" smtClean="0"/>
              <a:t>Redistribution des </a:t>
            </a:r>
            <a:r>
              <a:rPr lang="en-CA" dirty="0" err="1" smtClean="0"/>
              <a:t>ressources</a:t>
            </a:r>
            <a:r>
              <a:rPr lang="en-CA" dirty="0" smtClean="0"/>
              <a:t> (pour </a:t>
            </a:r>
            <a:r>
              <a:rPr lang="en-CA" dirty="0" err="1" smtClean="0"/>
              <a:t>répondre</a:t>
            </a:r>
            <a:r>
              <a:rPr lang="en-CA" dirty="0" smtClean="0"/>
              <a:t> aux </a:t>
            </a:r>
            <a:r>
              <a:rPr lang="en-CA" dirty="0" err="1" smtClean="0"/>
              <a:t>besoins</a:t>
            </a:r>
            <a:r>
              <a:rPr lang="en-CA" dirty="0" smtClean="0"/>
              <a:t> de </a:t>
            </a:r>
            <a:r>
              <a:rPr lang="en-CA" dirty="0" err="1" smtClean="0"/>
              <a:t>l’enfant</a:t>
            </a:r>
            <a:r>
              <a:rPr lang="en-CA" dirty="0" smtClean="0"/>
              <a:t>)</a:t>
            </a:r>
            <a:endParaRPr lang="en-CA" dirty="0"/>
          </a:p>
          <a:p>
            <a:pPr marL="411480" lvl="1" indent="0">
              <a:buNone/>
            </a:pPr>
            <a:endParaRPr lang="en-CA" dirty="0" smtClean="0"/>
          </a:p>
        </p:txBody>
      </p:sp>
    </p:spTree>
    <p:extLst>
      <p:ext uri="{BB962C8B-B14F-4D97-AF65-F5344CB8AC3E}">
        <p14:creationId xmlns:p14="http://schemas.microsoft.com/office/powerpoint/2010/main" val="422373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756592" y="0"/>
            <a:ext cx="9900592" cy="6858000"/>
          </a:xfrm>
          <a:prstGeom prst="rect">
            <a:avLst/>
          </a:prstGeom>
        </p:spPr>
      </p:pic>
      <p:sp>
        <p:nvSpPr>
          <p:cNvPr id="2" name="Titre 1"/>
          <p:cNvSpPr>
            <a:spLocks noGrp="1"/>
          </p:cNvSpPr>
          <p:nvPr>
            <p:ph type="title"/>
            <p:custDataLst>
              <p:tags r:id="rId2"/>
            </p:custDataLst>
          </p:nvPr>
        </p:nvSpPr>
        <p:spPr/>
        <p:txBody>
          <a:bodyPr>
            <a:normAutofit fontScale="90000"/>
          </a:bodyPr>
          <a:lstStyle/>
          <a:p>
            <a:pPr algn="r"/>
            <a:r>
              <a:rPr lang="en-CA" dirty="0" smtClean="0"/>
              <a:t>2. </a:t>
            </a:r>
            <a:r>
              <a:rPr lang="en-CA" dirty="0" err="1" smtClean="0"/>
              <a:t>Modèle</a:t>
            </a:r>
            <a:r>
              <a:rPr lang="en-CA" dirty="0" smtClean="0"/>
              <a:t> </a:t>
            </a:r>
            <a:r>
              <a:rPr lang="en-CA" dirty="0" err="1" smtClean="0"/>
              <a:t>d’assimilation</a:t>
            </a:r>
            <a:r>
              <a:rPr lang="en-CA" dirty="0" smtClean="0"/>
              <a:t>: les </a:t>
            </a:r>
            <a:r>
              <a:rPr lang="en-CA" dirty="0" err="1" smtClean="0"/>
              <a:t>pensionnats</a:t>
            </a:r>
            <a:r>
              <a:rPr lang="en-CA" dirty="0" smtClean="0"/>
              <a:t> </a:t>
            </a:r>
            <a:r>
              <a:rPr lang="en-CA" dirty="0" err="1" smtClean="0"/>
              <a:t>indiens</a:t>
            </a:r>
            <a:endParaRPr lang="fr-CA" dirty="0"/>
          </a:p>
        </p:txBody>
      </p:sp>
      <p:sp>
        <p:nvSpPr>
          <p:cNvPr id="3" name="Espace réservé du contenu 2"/>
          <p:cNvSpPr>
            <a:spLocks noGrp="1"/>
          </p:cNvSpPr>
          <p:nvPr>
            <p:ph idx="1"/>
            <p:custDataLst>
              <p:tags r:id="rId3"/>
            </p:custDataLst>
          </p:nvPr>
        </p:nvSpPr>
        <p:spPr>
          <a:xfrm>
            <a:off x="1475656" y="1600204"/>
            <a:ext cx="7211144" cy="4525963"/>
          </a:xfrm>
        </p:spPr>
        <p:txBody>
          <a:bodyPr>
            <a:normAutofit/>
          </a:bodyPr>
          <a:lstStyle/>
          <a:p>
            <a:r>
              <a:rPr lang="en-CA" dirty="0" smtClean="0"/>
              <a:t>Colonisation</a:t>
            </a:r>
          </a:p>
          <a:p>
            <a:pPr marL="0" indent="0">
              <a:buNone/>
            </a:pPr>
            <a:endParaRPr lang="en-CA" dirty="0" smtClean="0"/>
          </a:p>
          <a:p>
            <a:r>
              <a:rPr lang="en-CA" dirty="0" smtClean="0"/>
              <a:t>Assimilation </a:t>
            </a:r>
          </a:p>
          <a:p>
            <a:endParaRPr lang="en-CA" dirty="0" smtClean="0"/>
          </a:p>
          <a:p>
            <a:endParaRPr lang="en-CA" dirty="0"/>
          </a:p>
          <a:p>
            <a:r>
              <a:rPr lang="en-CA" sz="1600" dirty="0" smtClean="0"/>
              <a:t>“Les </a:t>
            </a:r>
            <a:r>
              <a:rPr lang="en-CA" sz="1600" dirty="0" err="1" smtClean="0"/>
              <a:t>récents</a:t>
            </a:r>
            <a:r>
              <a:rPr lang="en-CA" sz="1600" dirty="0" smtClean="0"/>
              <a:t> </a:t>
            </a:r>
            <a:r>
              <a:rPr lang="en-CA" sz="1600" dirty="0" err="1" smtClean="0"/>
              <a:t>amendements</a:t>
            </a:r>
            <a:r>
              <a:rPr lang="en-CA" sz="1600" dirty="0" smtClean="0"/>
              <a:t> </a:t>
            </a:r>
            <a:r>
              <a:rPr lang="en-CA" sz="1600" dirty="0" err="1" smtClean="0"/>
              <a:t>donnent</a:t>
            </a:r>
            <a:r>
              <a:rPr lang="en-CA" sz="1600" dirty="0" smtClean="0"/>
              <a:t> le </a:t>
            </a:r>
            <a:r>
              <a:rPr lang="en-CA" sz="1600" dirty="0" err="1" smtClean="0"/>
              <a:t>contrôle</a:t>
            </a:r>
            <a:r>
              <a:rPr lang="en-CA" sz="1600" dirty="0" smtClean="0"/>
              <a:t> aux Affaires </a:t>
            </a:r>
            <a:r>
              <a:rPr lang="en-CA" sz="1600" dirty="0" err="1" smtClean="0"/>
              <a:t>indiennes</a:t>
            </a:r>
            <a:r>
              <a:rPr lang="en-CA" sz="1600" dirty="0" smtClean="0"/>
              <a:t> et </a:t>
            </a:r>
            <a:r>
              <a:rPr lang="en-CA" sz="1600" dirty="0" err="1" smtClean="0"/>
              <a:t>retirent</a:t>
            </a:r>
            <a:r>
              <a:rPr lang="en-CA" sz="1600" dirty="0" smtClean="0"/>
              <a:t> aux parents </a:t>
            </a:r>
            <a:r>
              <a:rPr lang="en-CA" sz="1600" dirty="0" err="1" smtClean="0"/>
              <a:t>indiens</a:t>
            </a:r>
            <a:r>
              <a:rPr lang="en-CA" sz="1600" dirty="0" smtClean="0"/>
              <a:t> la </a:t>
            </a:r>
            <a:r>
              <a:rPr lang="en-CA" sz="1600" dirty="0" err="1" smtClean="0"/>
              <a:t>responsabilité</a:t>
            </a:r>
            <a:r>
              <a:rPr lang="en-CA" sz="1600" dirty="0" smtClean="0"/>
              <a:t> du </a:t>
            </a:r>
            <a:r>
              <a:rPr lang="en-CA" sz="1600" dirty="0" err="1" smtClean="0"/>
              <a:t>soin</a:t>
            </a:r>
            <a:r>
              <a:rPr lang="en-CA" sz="1600" dirty="0" smtClean="0"/>
              <a:t> et de </a:t>
            </a:r>
            <a:r>
              <a:rPr lang="en-CA" sz="1600" dirty="0" err="1" smtClean="0"/>
              <a:t>l’éducation</a:t>
            </a:r>
            <a:r>
              <a:rPr lang="en-CA" sz="1600" dirty="0" smtClean="0"/>
              <a:t> de </a:t>
            </a:r>
            <a:r>
              <a:rPr lang="en-CA" sz="1600" dirty="0" err="1" smtClean="0"/>
              <a:t>leurs</a:t>
            </a:r>
            <a:r>
              <a:rPr lang="en-CA" sz="1600" dirty="0" smtClean="0"/>
              <a:t> </a:t>
            </a:r>
            <a:r>
              <a:rPr lang="en-CA" sz="1600" dirty="0" err="1" smtClean="0"/>
              <a:t>enfants</a:t>
            </a:r>
            <a:r>
              <a:rPr lang="en-CA" sz="1600" dirty="0" smtClean="0"/>
              <a:t>, et les </a:t>
            </a:r>
            <a:r>
              <a:rPr lang="en-CA" sz="1600" dirty="0" err="1" smtClean="0"/>
              <a:t>meilleurs</a:t>
            </a:r>
            <a:r>
              <a:rPr lang="en-CA" sz="1600" dirty="0" smtClean="0"/>
              <a:t> </a:t>
            </a:r>
            <a:r>
              <a:rPr lang="en-CA" sz="1600" dirty="0" err="1" smtClean="0"/>
              <a:t>intérêts</a:t>
            </a:r>
            <a:r>
              <a:rPr lang="en-CA" sz="1600" dirty="0" smtClean="0"/>
              <a:t> des </a:t>
            </a:r>
            <a:r>
              <a:rPr lang="en-CA" sz="1600" dirty="0" err="1" smtClean="0"/>
              <a:t>enfants</a:t>
            </a:r>
            <a:r>
              <a:rPr lang="en-CA" sz="1600" dirty="0" smtClean="0"/>
              <a:t> </a:t>
            </a:r>
            <a:r>
              <a:rPr lang="en-CA" sz="1600" dirty="0" err="1" smtClean="0"/>
              <a:t>indiens</a:t>
            </a:r>
            <a:r>
              <a:rPr lang="en-CA" sz="1600" dirty="0" smtClean="0"/>
              <a:t> </a:t>
            </a:r>
            <a:r>
              <a:rPr lang="en-CA" sz="1600" dirty="0" err="1" smtClean="0"/>
              <a:t>sont</a:t>
            </a:r>
            <a:r>
              <a:rPr lang="en-CA" sz="1600" dirty="0" smtClean="0"/>
              <a:t> </a:t>
            </a:r>
            <a:r>
              <a:rPr lang="en-CA" sz="1600" dirty="0" err="1" smtClean="0"/>
              <a:t>promus</a:t>
            </a:r>
            <a:r>
              <a:rPr lang="en-CA" sz="1600" dirty="0" smtClean="0"/>
              <a:t> et </a:t>
            </a:r>
            <a:r>
              <a:rPr lang="en-CA" sz="1600" dirty="0" err="1" smtClean="0"/>
              <a:t>pleinement</a:t>
            </a:r>
            <a:r>
              <a:rPr lang="en-CA" sz="1600" dirty="0" smtClean="0"/>
              <a:t> protégés”. (Rapport </a:t>
            </a:r>
            <a:r>
              <a:rPr lang="en-CA" sz="1600" dirty="0" err="1" smtClean="0"/>
              <a:t>annuel</a:t>
            </a:r>
            <a:r>
              <a:rPr lang="en-CA" sz="1600" dirty="0" smtClean="0"/>
              <a:t> de 1921, du </a:t>
            </a:r>
            <a:r>
              <a:rPr lang="en-CA" sz="1600" dirty="0" err="1" smtClean="0"/>
              <a:t>Ministère</a:t>
            </a:r>
            <a:r>
              <a:rPr lang="en-CA" sz="1600" dirty="0" smtClean="0"/>
              <a:t> des affaires </a:t>
            </a:r>
            <a:r>
              <a:rPr lang="en-CA" sz="1600" dirty="0" err="1" smtClean="0"/>
              <a:t>indiennes</a:t>
            </a:r>
            <a:r>
              <a:rPr lang="en-CA" sz="1600" dirty="0"/>
              <a:t>)</a:t>
            </a:r>
            <a:r>
              <a:rPr lang="en-CA" sz="1600" dirty="0" smtClean="0"/>
              <a:t> </a:t>
            </a:r>
          </a:p>
          <a:p>
            <a:endParaRPr lang="en-CA" dirty="0"/>
          </a:p>
        </p:txBody>
      </p:sp>
    </p:spTree>
    <p:extLst>
      <p:ext uri="{BB962C8B-B14F-4D97-AF65-F5344CB8AC3E}">
        <p14:creationId xmlns:p14="http://schemas.microsoft.com/office/powerpoint/2010/main" val="1191065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116632"/>
            <a:ext cx="9144000" cy="1143000"/>
          </a:xfrm>
        </p:spPr>
        <p:txBody>
          <a:bodyPr>
            <a:normAutofit fontScale="90000"/>
          </a:bodyPr>
          <a:lstStyle/>
          <a:p>
            <a:pPr algn="l"/>
            <a:r>
              <a:rPr lang="en-CA" dirty="0" smtClean="0"/>
              <a:t>3. </a:t>
            </a:r>
            <a:r>
              <a:rPr lang="en-CA" dirty="0" err="1" smtClean="0"/>
              <a:t>Modèle</a:t>
            </a:r>
            <a:r>
              <a:rPr lang="en-CA" dirty="0" smtClean="0"/>
              <a:t> </a:t>
            </a:r>
            <a:r>
              <a:rPr lang="en-CA" dirty="0" err="1" smtClean="0"/>
              <a:t>d’intégration</a:t>
            </a:r>
            <a:r>
              <a:rPr lang="en-CA" dirty="0" smtClean="0"/>
              <a:t>: les “Sixties Scoop”</a:t>
            </a:r>
            <a:endParaRPr lang="fr-CA" dirty="0"/>
          </a:p>
        </p:txBody>
      </p:sp>
      <p:sp>
        <p:nvSpPr>
          <p:cNvPr id="3" name="Espace réservé du contenu 2"/>
          <p:cNvSpPr>
            <a:spLocks noGrp="1"/>
          </p:cNvSpPr>
          <p:nvPr>
            <p:ph idx="1"/>
            <p:custDataLst>
              <p:tags r:id="rId2"/>
            </p:custDataLst>
          </p:nvPr>
        </p:nvSpPr>
        <p:spPr>
          <a:xfrm>
            <a:off x="457200" y="1412776"/>
            <a:ext cx="8229600" cy="5040560"/>
          </a:xfrm>
        </p:spPr>
        <p:txBody>
          <a:bodyPr>
            <a:normAutofit fontScale="70000" lnSpcReduction="20000"/>
          </a:bodyPr>
          <a:lstStyle/>
          <a:p>
            <a:pPr algn="just"/>
            <a:r>
              <a:rPr lang="en-CA" dirty="0" smtClean="0"/>
              <a:t>Critiques du placement des </a:t>
            </a:r>
            <a:r>
              <a:rPr lang="en-CA" dirty="0" err="1" smtClean="0"/>
              <a:t>enfants</a:t>
            </a:r>
            <a:r>
              <a:rPr lang="en-CA" dirty="0" smtClean="0"/>
              <a:t> </a:t>
            </a:r>
            <a:r>
              <a:rPr lang="en-CA" dirty="0" err="1" smtClean="0"/>
              <a:t>autochtones</a:t>
            </a:r>
            <a:r>
              <a:rPr lang="en-CA" dirty="0" smtClean="0"/>
              <a:t> </a:t>
            </a:r>
            <a:r>
              <a:rPr lang="en-CA" dirty="0" err="1" smtClean="0"/>
              <a:t>dans</a:t>
            </a:r>
            <a:r>
              <a:rPr lang="en-CA" dirty="0" smtClean="0"/>
              <a:t> les </a:t>
            </a:r>
            <a:r>
              <a:rPr lang="en-CA" dirty="0" err="1" smtClean="0"/>
              <a:t>pensionnats</a:t>
            </a:r>
            <a:r>
              <a:rPr lang="en-CA" dirty="0" smtClean="0"/>
              <a:t> </a:t>
            </a:r>
          </a:p>
          <a:p>
            <a:endParaRPr lang="en-CA" dirty="0" smtClean="0"/>
          </a:p>
          <a:p>
            <a:pPr marL="114300" indent="0">
              <a:buNone/>
            </a:pPr>
            <a:r>
              <a:rPr lang="en-CA" dirty="0" err="1" smtClean="0"/>
              <a:t>Intérêt</a:t>
            </a:r>
            <a:r>
              <a:rPr lang="en-CA" dirty="0" smtClean="0"/>
              <a:t> de </a:t>
            </a:r>
            <a:r>
              <a:rPr lang="en-CA" dirty="0" err="1" smtClean="0"/>
              <a:t>l’enfant</a:t>
            </a:r>
            <a:r>
              <a:rPr lang="en-CA" dirty="0" smtClean="0"/>
              <a:t>: </a:t>
            </a:r>
            <a:endParaRPr lang="en-CA" dirty="0"/>
          </a:p>
          <a:p>
            <a:r>
              <a:rPr lang="en-CA" dirty="0" err="1" smtClean="0"/>
              <a:t>Nombreux</a:t>
            </a:r>
            <a:r>
              <a:rPr lang="en-CA" dirty="0" smtClean="0"/>
              <a:t> </a:t>
            </a:r>
            <a:r>
              <a:rPr lang="en-CA" dirty="0" err="1" smtClean="0"/>
              <a:t>enfants</a:t>
            </a:r>
            <a:r>
              <a:rPr lang="en-CA" dirty="0" smtClean="0"/>
              <a:t> </a:t>
            </a:r>
            <a:r>
              <a:rPr lang="en-CA" dirty="0" err="1" smtClean="0"/>
              <a:t>autochtones</a:t>
            </a:r>
            <a:r>
              <a:rPr lang="en-CA" dirty="0" smtClean="0"/>
              <a:t> </a:t>
            </a:r>
            <a:r>
              <a:rPr lang="en-CA" dirty="0" err="1" smtClean="0"/>
              <a:t>sont</a:t>
            </a:r>
            <a:r>
              <a:rPr lang="en-CA" dirty="0" smtClean="0"/>
              <a:t> </a:t>
            </a:r>
            <a:r>
              <a:rPr lang="en-CA" dirty="0" err="1" smtClean="0"/>
              <a:t>enlevés</a:t>
            </a:r>
            <a:r>
              <a:rPr lang="en-CA" dirty="0" smtClean="0"/>
              <a:t> de </a:t>
            </a:r>
            <a:r>
              <a:rPr lang="en-CA" dirty="0" err="1" smtClean="0"/>
              <a:t>leurs</a:t>
            </a:r>
            <a:r>
              <a:rPr lang="en-CA" dirty="0" smtClean="0"/>
              <a:t> parents (Motifs: </a:t>
            </a:r>
            <a:r>
              <a:rPr lang="en-CA" dirty="0" err="1" smtClean="0"/>
              <a:t>ils</a:t>
            </a:r>
            <a:r>
              <a:rPr lang="en-CA" dirty="0" smtClean="0"/>
              <a:t> </a:t>
            </a:r>
            <a:r>
              <a:rPr lang="en-CA" dirty="0" err="1" smtClean="0"/>
              <a:t>sont</a:t>
            </a:r>
            <a:r>
              <a:rPr lang="en-CA" dirty="0" smtClean="0"/>
              <a:t> </a:t>
            </a:r>
            <a:r>
              <a:rPr lang="en-CA" dirty="0" err="1" smtClean="0"/>
              <a:t>pauvres</a:t>
            </a:r>
            <a:r>
              <a:rPr lang="en-CA" dirty="0" smtClean="0"/>
              <a:t> et </a:t>
            </a:r>
            <a:r>
              <a:rPr lang="en-CA" dirty="0" err="1" smtClean="0"/>
              <a:t>autochtones</a:t>
            </a:r>
            <a:r>
              <a:rPr lang="en-CA" dirty="0" smtClean="0"/>
              <a:t>)</a:t>
            </a:r>
          </a:p>
          <a:p>
            <a:r>
              <a:rPr lang="en-CA" dirty="0" smtClean="0"/>
              <a:t>Le </a:t>
            </a:r>
            <a:r>
              <a:rPr lang="en-CA" dirty="0" err="1" smtClean="0"/>
              <a:t>meilleur</a:t>
            </a:r>
            <a:r>
              <a:rPr lang="en-CA" dirty="0" smtClean="0"/>
              <a:t> pour les </a:t>
            </a:r>
            <a:r>
              <a:rPr lang="en-CA" dirty="0" err="1" smtClean="0"/>
              <a:t>enfants</a:t>
            </a:r>
            <a:r>
              <a:rPr lang="en-CA" dirty="0"/>
              <a:t> </a:t>
            </a:r>
            <a:r>
              <a:rPr lang="en-CA" dirty="0" smtClean="0"/>
              <a:t>= </a:t>
            </a:r>
            <a:r>
              <a:rPr lang="en-CA" dirty="0" err="1" smtClean="0"/>
              <a:t>familles</a:t>
            </a:r>
            <a:r>
              <a:rPr lang="en-CA" dirty="0" smtClean="0"/>
              <a:t> blanches de </a:t>
            </a:r>
            <a:r>
              <a:rPr lang="en-CA" dirty="0" err="1" smtClean="0"/>
              <a:t>classe</a:t>
            </a:r>
            <a:r>
              <a:rPr lang="en-CA" dirty="0" smtClean="0"/>
              <a:t> </a:t>
            </a:r>
            <a:r>
              <a:rPr lang="en-CA" dirty="0" err="1" smtClean="0"/>
              <a:t>moyenne</a:t>
            </a:r>
            <a:r>
              <a:rPr lang="en-CA" dirty="0" smtClean="0"/>
              <a:t> </a:t>
            </a:r>
          </a:p>
          <a:p>
            <a:endParaRPr lang="en-CA" dirty="0"/>
          </a:p>
          <a:p>
            <a:endParaRPr lang="en-CA" dirty="0" smtClean="0"/>
          </a:p>
          <a:p>
            <a:pPr marL="114300" indent="0" algn="ctr">
              <a:buNone/>
            </a:pPr>
            <a:endParaRPr lang="en-CA" dirty="0" smtClean="0"/>
          </a:p>
          <a:p>
            <a:pPr marL="114300" indent="0" algn="ctr">
              <a:buNone/>
            </a:pPr>
            <a:r>
              <a:rPr lang="en-CA" dirty="0" err="1" smtClean="0"/>
              <a:t>Surreprésentation</a:t>
            </a:r>
            <a:r>
              <a:rPr lang="en-CA" dirty="0" smtClean="0"/>
              <a:t> des </a:t>
            </a:r>
            <a:r>
              <a:rPr lang="en-CA" dirty="0" err="1" smtClean="0"/>
              <a:t>enfants</a:t>
            </a:r>
            <a:r>
              <a:rPr lang="en-CA" dirty="0" smtClean="0"/>
              <a:t> </a:t>
            </a:r>
            <a:r>
              <a:rPr lang="en-CA" dirty="0" err="1" smtClean="0"/>
              <a:t>autochtones</a:t>
            </a:r>
            <a:r>
              <a:rPr lang="en-CA" dirty="0" smtClean="0"/>
              <a:t> </a:t>
            </a:r>
            <a:r>
              <a:rPr lang="en-CA" dirty="0" err="1" smtClean="0"/>
              <a:t>en</a:t>
            </a:r>
            <a:r>
              <a:rPr lang="en-CA" dirty="0" smtClean="0"/>
              <a:t> protection de la </a:t>
            </a:r>
            <a:r>
              <a:rPr lang="en-CA" dirty="0" err="1" smtClean="0"/>
              <a:t>jeunesse</a:t>
            </a:r>
            <a:endParaRPr lang="en-CA" dirty="0" smtClean="0"/>
          </a:p>
          <a:p>
            <a:pPr marL="114300" indent="0" algn="ctr">
              <a:buNone/>
            </a:pPr>
            <a:r>
              <a:rPr lang="en-CA" dirty="0" err="1" smtClean="0"/>
              <a:t>Surreprésentation</a:t>
            </a:r>
            <a:r>
              <a:rPr lang="en-CA" dirty="0" smtClean="0"/>
              <a:t> des </a:t>
            </a:r>
            <a:r>
              <a:rPr lang="en-CA" dirty="0" err="1" smtClean="0"/>
              <a:t>enfants</a:t>
            </a:r>
            <a:r>
              <a:rPr lang="en-CA" dirty="0" smtClean="0"/>
              <a:t> </a:t>
            </a:r>
            <a:r>
              <a:rPr lang="en-CA" dirty="0" err="1" smtClean="0"/>
              <a:t>autochtones</a:t>
            </a:r>
            <a:r>
              <a:rPr lang="en-CA" dirty="0" smtClean="0"/>
              <a:t> </a:t>
            </a:r>
            <a:r>
              <a:rPr lang="en-CA" dirty="0" err="1" smtClean="0"/>
              <a:t>adoptés</a:t>
            </a:r>
            <a:r>
              <a:rPr lang="en-CA" dirty="0" smtClean="0"/>
              <a:t> (environ 11 000 au Canada entre 1960 et 1990 (CRPA, 1996). </a:t>
            </a:r>
          </a:p>
          <a:p>
            <a:endParaRPr lang="en-CA" dirty="0" smtClean="0"/>
          </a:p>
          <a:p>
            <a:pPr marL="114300" indent="0">
              <a:buNone/>
            </a:pPr>
            <a:endParaRPr lang="fr-CA" dirty="0"/>
          </a:p>
        </p:txBody>
      </p:sp>
      <p:pic>
        <p:nvPicPr>
          <p:cNvPr id="4" name="Image 3" descr="Présentation - 15 mars 2016 - final[1].pptx - Google Chrome"/>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47177" t="73012" r="45031" b="16457"/>
          <a:stretch/>
        </p:blipFill>
        <p:spPr>
          <a:xfrm>
            <a:off x="3958581" y="3933056"/>
            <a:ext cx="1045473" cy="674403"/>
          </a:xfrm>
          <a:prstGeom prst="rect">
            <a:avLst/>
          </a:prstGeom>
        </p:spPr>
      </p:pic>
    </p:spTree>
    <p:extLst>
      <p:ext uri="{BB962C8B-B14F-4D97-AF65-F5344CB8AC3E}">
        <p14:creationId xmlns:p14="http://schemas.microsoft.com/office/powerpoint/2010/main" val="374365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pPr algn="l"/>
            <a:r>
              <a:rPr lang="en-CA" sz="4200" dirty="0" smtClean="0"/>
              <a:t>4. </a:t>
            </a:r>
            <a:r>
              <a:rPr lang="en-CA" sz="4200" dirty="0" err="1" smtClean="0"/>
              <a:t>Modèle</a:t>
            </a:r>
            <a:r>
              <a:rPr lang="en-CA" sz="4200" dirty="0" smtClean="0"/>
              <a:t> </a:t>
            </a:r>
            <a:r>
              <a:rPr lang="en-CA" sz="4200" dirty="0" err="1" smtClean="0"/>
              <a:t>d’adaptation</a:t>
            </a:r>
            <a:r>
              <a:rPr lang="en-CA" sz="4200" dirty="0" smtClean="0"/>
              <a:t> :</a:t>
            </a:r>
            <a:br>
              <a:rPr lang="en-CA" sz="4200" dirty="0" smtClean="0"/>
            </a:br>
            <a:r>
              <a:rPr lang="en-CA" sz="4200" dirty="0" smtClean="0"/>
              <a:t>Les </a:t>
            </a:r>
            <a:r>
              <a:rPr lang="en-CA" sz="4200" dirty="0" err="1" smtClean="0"/>
              <a:t>systèmes</a:t>
            </a:r>
            <a:r>
              <a:rPr lang="en-CA" sz="4200" dirty="0" smtClean="0"/>
              <a:t> de protection </a:t>
            </a:r>
            <a:r>
              <a:rPr lang="en-CA" sz="4200" dirty="0" err="1" smtClean="0"/>
              <a:t>actuels</a:t>
            </a:r>
            <a:endParaRPr lang="fr-CA" sz="4200" dirty="0"/>
          </a:p>
        </p:txBody>
      </p:sp>
      <p:sp>
        <p:nvSpPr>
          <p:cNvPr id="3" name="Espace réservé du contenu 2"/>
          <p:cNvSpPr>
            <a:spLocks noGrp="1"/>
          </p:cNvSpPr>
          <p:nvPr>
            <p:ph idx="1"/>
            <p:custDataLst>
              <p:tags r:id="rId2"/>
            </p:custDataLst>
          </p:nvPr>
        </p:nvSpPr>
        <p:spPr>
          <a:xfrm>
            <a:off x="403872" y="2030114"/>
            <a:ext cx="8229600" cy="4525963"/>
          </a:xfrm>
        </p:spPr>
        <p:txBody>
          <a:bodyPr>
            <a:normAutofit fontScale="92500" lnSpcReduction="10000"/>
          </a:bodyPr>
          <a:lstStyle/>
          <a:p>
            <a:pPr algn="just"/>
            <a:r>
              <a:rPr lang="en-CA" dirty="0" smtClean="0"/>
              <a:t>1980: </a:t>
            </a:r>
            <a:r>
              <a:rPr lang="en-CA" dirty="0" err="1" smtClean="0"/>
              <a:t>Changement</a:t>
            </a:r>
            <a:r>
              <a:rPr lang="en-CA" dirty="0" smtClean="0"/>
              <a:t> de cap </a:t>
            </a:r>
            <a:r>
              <a:rPr lang="en-CA" dirty="0" err="1" smtClean="0"/>
              <a:t>en</a:t>
            </a:r>
            <a:r>
              <a:rPr lang="en-CA" dirty="0" smtClean="0"/>
              <a:t> </a:t>
            </a:r>
            <a:r>
              <a:rPr lang="en-CA" dirty="0" err="1" smtClean="0"/>
              <a:t>ce</a:t>
            </a:r>
            <a:r>
              <a:rPr lang="en-CA" dirty="0" smtClean="0"/>
              <a:t> qui a trait à la protection des </a:t>
            </a:r>
            <a:r>
              <a:rPr lang="en-CA" dirty="0" err="1" smtClean="0"/>
              <a:t>enfants</a:t>
            </a:r>
            <a:r>
              <a:rPr lang="en-CA" dirty="0" smtClean="0"/>
              <a:t> </a:t>
            </a:r>
            <a:r>
              <a:rPr lang="en-CA" dirty="0" err="1" smtClean="0"/>
              <a:t>autochtones</a:t>
            </a:r>
            <a:endParaRPr lang="en-CA" dirty="0" smtClean="0"/>
          </a:p>
          <a:p>
            <a:pPr lvl="1" algn="just"/>
            <a:r>
              <a:rPr lang="en-CA" dirty="0" err="1" smtClean="0"/>
              <a:t>Préoccupations</a:t>
            </a:r>
            <a:r>
              <a:rPr lang="en-CA" dirty="0" smtClean="0"/>
              <a:t> des </a:t>
            </a:r>
            <a:r>
              <a:rPr lang="en-CA" dirty="0" err="1" smtClean="0"/>
              <a:t>autorités</a:t>
            </a:r>
            <a:r>
              <a:rPr lang="en-CA" dirty="0" smtClean="0"/>
              <a:t> </a:t>
            </a:r>
            <a:r>
              <a:rPr lang="en-CA" dirty="0" err="1" smtClean="0"/>
              <a:t>provinciales</a:t>
            </a:r>
            <a:r>
              <a:rPr lang="en-CA" dirty="0" smtClean="0"/>
              <a:t> vs </a:t>
            </a:r>
            <a:r>
              <a:rPr lang="en-CA" dirty="0" err="1" smtClean="0"/>
              <a:t>surreprésentation</a:t>
            </a:r>
            <a:endParaRPr lang="en-CA" dirty="0" smtClean="0"/>
          </a:p>
          <a:p>
            <a:pPr lvl="1" algn="just"/>
            <a:endParaRPr lang="en-CA" dirty="0" smtClean="0"/>
          </a:p>
          <a:p>
            <a:pPr lvl="1" algn="just"/>
            <a:r>
              <a:rPr lang="en-CA" dirty="0" err="1" smtClean="0"/>
              <a:t>Activisme</a:t>
            </a:r>
            <a:r>
              <a:rPr lang="en-CA" dirty="0" smtClean="0"/>
              <a:t> des </a:t>
            </a:r>
            <a:r>
              <a:rPr lang="en-CA" dirty="0" err="1" smtClean="0"/>
              <a:t>communautés</a:t>
            </a:r>
            <a:r>
              <a:rPr lang="en-CA" dirty="0" smtClean="0"/>
              <a:t> </a:t>
            </a:r>
            <a:r>
              <a:rPr lang="en-CA" dirty="0" err="1" smtClean="0"/>
              <a:t>autochtones</a:t>
            </a:r>
            <a:endParaRPr lang="en-CA" dirty="0" smtClean="0"/>
          </a:p>
          <a:p>
            <a:pPr lvl="1" algn="just"/>
            <a:endParaRPr lang="en-CA" dirty="0" smtClean="0"/>
          </a:p>
          <a:p>
            <a:pPr lvl="1" algn="just"/>
            <a:endParaRPr lang="en-CA" dirty="0"/>
          </a:p>
          <a:p>
            <a:pPr marL="411480" lvl="1" indent="0" algn="just">
              <a:buNone/>
            </a:pPr>
            <a:r>
              <a:rPr lang="en-CA" dirty="0" smtClean="0"/>
              <a:t>= Il </a:t>
            </a:r>
            <a:r>
              <a:rPr lang="en-CA" dirty="0" err="1" smtClean="0"/>
              <a:t>faut</a:t>
            </a:r>
            <a:r>
              <a:rPr lang="en-CA" dirty="0" smtClean="0"/>
              <a:t> adapter </a:t>
            </a:r>
            <a:r>
              <a:rPr lang="en-CA" dirty="0" err="1" smtClean="0"/>
              <a:t>nos</a:t>
            </a:r>
            <a:r>
              <a:rPr lang="en-CA" dirty="0" smtClean="0"/>
              <a:t> </a:t>
            </a:r>
            <a:r>
              <a:rPr lang="en-CA" dirty="0" err="1" smtClean="0"/>
              <a:t>pratiques</a:t>
            </a:r>
            <a:r>
              <a:rPr lang="en-CA" dirty="0" smtClean="0"/>
              <a:t> aux populations </a:t>
            </a:r>
            <a:r>
              <a:rPr lang="en-CA" dirty="0" err="1" smtClean="0"/>
              <a:t>autochtones</a:t>
            </a:r>
            <a:endParaRPr lang="en-CA" dirty="0"/>
          </a:p>
          <a:p>
            <a:pPr marL="411480" lvl="1" indent="0">
              <a:buNone/>
            </a:pPr>
            <a:endParaRPr lang="fr-CA" dirty="0"/>
          </a:p>
        </p:txBody>
      </p:sp>
      <p:pic>
        <p:nvPicPr>
          <p:cNvPr id="4" name="Image 3" descr="Présentation - 15 mars 2016 - final[1].pptx - Google Chrome"/>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47177" t="73012" r="45031" b="16457"/>
          <a:stretch/>
        </p:blipFill>
        <p:spPr>
          <a:xfrm>
            <a:off x="3995934" y="3429000"/>
            <a:ext cx="1045473" cy="674403"/>
          </a:xfrm>
          <a:prstGeom prst="rect">
            <a:avLst/>
          </a:prstGeom>
        </p:spPr>
      </p:pic>
    </p:spTree>
    <p:extLst>
      <p:ext uri="{BB962C8B-B14F-4D97-AF65-F5344CB8AC3E}">
        <p14:creationId xmlns:p14="http://schemas.microsoft.com/office/powerpoint/2010/main" val="368137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8000" y="152400"/>
            <a:ext cx="8382000" cy="990600"/>
          </a:xfrm>
        </p:spPr>
        <p:txBody>
          <a:bodyPr>
            <a:normAutofit fontScale="90000"/>
          </a:bodyPr>
          <a:lstStyle/>
          <a:p>
            <a:pPr algn="r"/>
            <a:r>
              <a:rPr lang="fr-CA" dirty="0">
                <a:latin typeface="Bookman Old Style" panose="02050604050505020204" pitchFamily="18" charset="0"/>
              </a:rPr>
              <a:t/>
            </a:r>
            <a:br>
              <a:rPr lang="fr-CA" dirty="0">
                <a:latin typeface="Bookman Old Style" panose="02050604050505020204" pitchFamily="18" charset="0"/>
              </a:rPr>
            </a:br>
            <a:r>
              <a:rPr lang="fr-CA" sz="3200" dirty="0" smtClean="0">
                <a:solidFill>
                  <a:schemeClr val="tx1"/>
                </a:solidFill>
                <a:latin typeface="Calibri" panose="020F0502020204030204" pitchFamily="34" charset="0"/>
              </a:rPr>
              <a:t>Les enfants des PN surreprésentés à tous les stades du processus de la PJ au Québec</a:t>
            </a:r>
            <a:endParaRPr lang="fr-CA" sz="3200" dirty="0">
              <a:solidFill>
                <a:schemeClr val="tx1"/>
              </a:solidFill>
              <a:latin typeface="Calibri" panose="020F0502020204030204" pitchFamily="34" charset="0"/>
            </a:endParaRPr>
          </a:p>
        </p:txBody>
      </p:sp>
      <p:pic>
        <p:nvPicPr>
          <p:cNvPr id="1026" name="Picture 2"/>
          <p:cNvPicPr>
            <a:picLocks noGrp="1" noChangeAspect="1" noChangeArrowheads="1"/>
          </p:cNvPicPr>
          <p:nvPr>
            <p:ph sz="quarter" idx="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23528" y="1556792"/>
            <a:ext cx="852726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custDataLst>
              <p:tags r:id="rId3"/>
            </p:custDataLst>
          </p:nvPr>
        </p:nvSpPr>
        <p:spPr>
          <a:xfrm>
            <a:off x="683568" y="6381328"/>
            <a:ext cx="7848872" cy="276999"/>
          </a:xfrm>
          <a:prstGeom prst="rect">
            <a:avLst/>
          </a:prstGeom>
          <a:noFill/>
        </p:spPr>
        <p:txBody>
          <a:bodyPr wrap="square" rtlCol="0">
            <a:spAutoFit/>
          </a:bodyPr>
          <a:lstStyle/>
          <a:p>
            <a:r>
              <a:rPr lang="en-CA" sz="1200" dirty="0" smtClean="0"/>
              <a:t>CSSSPNQL, 2016.</a:t>
            </a:r>
            <a:endParaRPr lang="fr-CA" sz="1200" dirty="0"/>
          </a:p>
        </p:txBody>
      </p:sp>
    </p:spTree>
    <p:extLst>
      <p:ext uri="{BB962C8B-B14F-4D97-AF65-F5344CB8AC3E}">
        <p14:creationId xmlns:p14="http://schemas.microsoft.com/office/powerpoint/2010/main" val="278940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pPr algn="ctr"/>
            <a:r>
              <a:rPr lang="en-CA" sz="3600" dirty="0" smtClean="0"/>
              <a:t>La </a:t>
            </a:r>
            <a:r>
              <a:rPr lang="en-CA" sz="3600" dirty="0" err="1" smtClean="0"/>
              <a:t>surreprésentation</a:t>
            </a:r>
            <a:r>
              <a:rPr lang="en-CA" sz="3600" dirty="0" smtClean="0"/>
              <a:t> au Québec…</a:t>
            </a:r>
            <a:endParaRPr lang="fr-CA" sz="3500" dirty="0"/>
          </a:p>
        </p:txBody>
      </p:sp>
      <p:sp>
        <p:nvSpPr>
          <p:cNvPr id="89092" name="Rectangle 4"/>
          <p:cNvSpPr>
            <a:spLocks noGrp="1" noChangeArrowheads="1"/>
          </p:cNvSpPr>
          <p:nvPr>
            <p:ph idx="1"/>
            <p:custDataLst>
              <p:tags r:id="rId2"/>
            </p:custDataLst>
          </p:nvPr>
        </p:nvSpPr>
        <p:spPr>
          <a:xfrm>
            <a:off x="323528" y="1844824"/>
            <a:ext cx="8136904" cy="4608512"/>
          </a:xfrm>
        </p:spPr>
        <p:txBody>
          <a:bodyPr numCol="2">
            <a:normAutofit/>
          </a:bodyPr>
          <a:lstStyle/>
          <a:p>
            <a:pPr marL="0" lvl="0" indent="0" algn="just">
              <a:spcBef>
                <a:spcPct val="0"/>
              </a:spcBef>
              <a:buClr>
                <a:schemeClr val="accent6">
                  <a:lumMod val="75000"/>
                </a:schemeClr>
              </a:buClr>
              <a:buFont typeface="Wingdings" panose="05000000000000000000" pitchFamily="2" charset="2"/>
              <a:buChar char="ü"/>
            </a:pPr>
            <a:r>
              <a:rPr lang="fr-CA" sz="1800" dirty="0" smtClean="0">
                <a:solidFill>
                  <a:prstClr val="black"/>
                </a:solidFill>
                <a:latin typeface="Times New Roman" panose="02020603050405020304" pitchFamily="18" charset="0"/>
                <a:cs typeface="Times New Roman" panose="02020603050405020304" pitchFamily="18" charset="0"/>
              </a:rPr>
              <a:t>Les enfants des Premières Nations sont signalés ET pris en charge </a:t>
            </a:r>
            <a:r>
              <a:rPr lang="en-CA" sz="1800" dirty="0">
                <a:latin typeface="Times New Roman" panose="02020603050405020304" pitchFamily="18" charset="0"/>
                <a:cs typeface="Times New Roman" panose="02020603050405020304" pitchFamily="18" charset="0"/>
              </a:rPr>
              <a:t>par les services </a:t>
            </a:r>
            <a:r>
              <a:rPr lang="en-CA" sz="1800" dirty="0" err="1">
                <a:latin typeface="Times New Roman" panose="02020603050405020304" pitchFamily="18" charset="0"/>
                <a:cs typeface="Times New Roman" panose="02020603050405020304" pitchFamily="18" charset="0"/>
              </a:rPr>
              <a:t>en</a:t>
            </a:r>
            <a:r>
              <a:rPr lang="en-CA" sz="1800" dirty="0">
                <a:latin typeface="Times New Roman" panose="02020603050405020304" pitchFamily="18" charset="0"/>
                <a:cs typeface="Times New Roman" panose="02020603050405020304" pitchFamily="18" charset="0"/>
              </a:rPr>
              <a:t> protection de la </a:t>
            </a:r>
            <a:r>
              <a:rPr lang="en-CA" sz="1800" dirty="0" err="1">
                <a:latin typeface="Times New Roman" panose="02020603050405020304" pitchFamily="18" charset="0"/>
                <a:cs typeface="Times New Roman" panose="02020603050405020304" pitchFamily="18" charset="0"/>
              </a:rPr>
              <a:t>jeunesse</a:t>
            </a:r>
            <a:r>
              <a:rPr lang="en-CA" sz="1800" dirty="0">
                <a:latin typeface="Times New Roman" panose="02020603050405020304" pitchFamily="18" charset="0"/>
                <a:cs typeface="Times New Roman" panose="02020603050405020304" pitchFamily="18" charset="0"/>
              </a:rPr>
              <a:t> </a:t>
            </a:r>
            <a:r>
              <a:rPr lang="fr-CA" sz="1800" b="1" dirty="0" smtClean="0">
                <a:solidFill>
                  <a:prstClr val="black"/>
                </a:solidFill>
                <a:latin typeface="Times New Roman" panose="02020603050405020304" pitchFamily="18" charset="0"/>
                <a:cs typeface="Times New Roman" panose="02020603050405020304" pitchFamily="18" charset="0"/>
              </a:rPr>
              <a:t>près de 5 </a:t>
            </a:r>
            <a:r>
              <a:rPr lang="fr-CA" sz="1800" b="1" dirty="0">
                <a:solidFill>
                  <a:prstClr val="black"/>
                </a:solidFill>
                <a:latin typeface="Times New Roman" panose="02020603050405020304" pitchFamily="18" charset="0"/>
                <a:cs typeface="Times New Roman" panose="02020603050405020304" pitchFamily="18" charset="0"/>
              </a:rPr>
              <a:t>fois plus </a:t>
            </a:r>
            <a:r>
              <a:rPr lang="fr-CA" sz="1800" dirty="0" smtClean="0">
                <a:solidFill>
                  <a:prstClr val="black"/>
                </a:solidFill>
                <a:latin typeface="Times New Roman" panose="02020603050405020304" pitchFamily="18" charset="0"/>
                <a:cs typeface="Times New Roman" panose="02020603050405020304" pitchFamily="18" charset="0"/>
              </a:rPr>
              <a:t>que les </a:t>
            </a:r>
            <a:r>
              <a:rPr lang="fr-CA" sz="1800" dirty="0">
                <a:solidFill>
                  <a:prstClr val="black"/>
                </a:solidFill>
                <a:latin typeface="Times New Roman" panose="02020603050405020304" pitchFamily="18" charset="0"/>
                <a:cs typeface="Times New Roman" panose="02020603050405020304" pitchFamily="18" charset="0"/>
              </a:rPr>
              <a:t>enfants </a:t>
            </a:r>
            <a:r>
              <a:rPr lang="fr-CA" sz="1800" dirty="0" smtClean="0">
                <a:solidFill>
                  <a:prstClr val="black"/>
                </a:solidFill>
                <a:latin typeface="Times New Roman" panose="02020603050405020304" pitchFamily="18" charset="0"/>
                <a:cs typeface="Times New Roman" panose="02020603050405020304" pitchFamily="18" charset="0"/>
              </a:rPr>
              <a:t>non-autochtones;</a:t>
            </a:r>
          </a:p>
          <a:p>
            <a:pPr marL="0" lvl="0" indent="0" algn="just">
              <a:spcBef>
                <a:spcPct val="0"/>
              </a:spcBef>
              <a:buClr>
                <a:schemeClr val="accent6">
                  <a:lumMod val="75000"/>
                </a:schemeClr>
              </a:buClr>
              <a:buNone/>
            </a:pPr>
            <a:endParaRPr lang="fr-CA" sz="1800"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ct val="0"/>
              </a:spcBef>
              <a:buClr>
                <a:schemeClr val="accent6">
                  <a:lumMod val="75000"/>
                </a:schemeClr>
              </a:buClr>
              <a:buFont typeface="Wingdings" panose="05000000000000000000" pitchFamily="2" charset="2"/>
              <a:buChar char="ü"/>
            </a:pPr>
            <a:r>
              <a:rPr lang="en-CA" sz="1800" dirty="0" smtClean="0">
                <a:solidFill>
                  <a:prstClr val="black"/>
                </a:solidFill>
                <a:latin typeface="Times New Roman" panose="02020603050405020304" pitchFamily="18" charset="0"/>
                <a:cs typeface="Times New Roman" panose="02020603050405020304" pitchFamily="18" charset="0"/>
              </a:rPr>
              <a:t>La </a:t>
            </a:r>
            <a:r>
              <a:rPr lang="en-CA" sz="1800" b="1" dirty="0" err="1" smtClean="0">
                <a:solidFill>
                  <a:prstClr val="black"/>
                </a:solidFill>
                <a:latin typeface="Times New Roman" panose="02020603050405020304" pitchFamily="18" charset="0"/>
                <a:cs typeface="Times New Roman" panose="02020603050405020304" pitchFamily="18" charset="0"/>
              </a:rPr>
              <a:t>négligence</a:t>
            </a:r>
            <a:r>
              <a:rPr lang="en-CA" sz="1800" dirty="0" smtClean="0">
                <a:solidFill>
                  <a:prstClr val="black"/>
                </a:solidFill>
                <a:latin typeface="Times New Roman" panose="02020603050405020304" pitchFamily="18" charset="0"/>
                <a:cs typeface="Times New Roman" panose="02020603050405020304" pitchFamily="18" charset="0"/>
              </a:rPr>
              <a:t> </a:t>
            </a:r>
            <a:r>
              <a:rPr lang="en-CA" sz="1800" dirty="0" err="1" smtClean="0">
                <a:solidFill>
                  <a:prstClr val="black"/>
                </a:solidFill>
                <a:latin typeface="Times New Roman" panose="02020603050405020304" pitchFamily="18" charset="0"/>
                <a:cs typeface="Times New Roman" panose="02020603050405020304" pitchFamily="18" charset="0"/>
              </a:rPr>
              <a:t>est</a:t>
            </a:r>
            <a:r>
              <a:rPr lang="en-CA" sz="1800" dirty="0" smtClean="0">
                <a:solidFill>
                  <a:prstClr val="black"/>
                </a:solidFill>
                <a:latin typeface="Times New Roman" panose="02020603050405020304" pitchFamily="18" charset="0"/>
                <a:cs typeface="Times New Roman" panose="02020603050405020304" pitchFamily="18" charset="0"/>
              </a:rPr>
              <a:t> la </a:t>
            </a:r>
            <a:r>
              <a:rPr lang="en-CA" sz="1800" dirty="0" err="1" smtClean="0">
                <a:solidFill>
                  <a:prstClr val="black"/>
                </a:solidFill>
                <a:latin typeface="Times New Roman" panose="02020603050405020304" pitchFamily="18" charset="0"/>
                <a:cs typeface="Times New Roman" panose="02020603050405020304" pitchFamily="18" charset="0"/>
              </a:rPr>
              <a:t>problématique</a:t>
            </a:r>
            <a:r>
              <a:rPr lang="en-CA" sz="1800" dirty="0" smtClean="0">
                <a:solidFill>
                  <a:prstClr val="black"/>
                </a:solidFill>
                <a:latin typeface="Times New Roman" panose="02020603050405020304" pitchFamily="18" charset="0"/>
                <a:cs typeface="Times New Roman" panose="02020603050405020304" pitchFamily="18" charset="0"/>
              </a:rPr>
              <a:t> la plus </a:t>
            </a:r>
            <a:r>
              <a:rPr lang="en-CA" sz="1800" dirty="0" err="1" smtClean="0">
                <a:solidFill>
                  <a:prstClr val="black"/>
                </a:solidFill>
                <a:latin typeface="Times New Roman" panose="02020603050405020304" pitchFamily="18" charset="0"/>
                <a:cs typeface="Times New Roman" panose="02020603050405020304" pitchFamily="18" charset="0"/>
              </a:rPr>
              <a:t>fréquemment</a:t>
            </a:r>
            <a:r>
              <a:rPr lang="en-CA" sz="1800" dirty="0" smtClean="0">
                <a:solidFill>
                  <a:prstClr val="black"/>
                </a:solidFill>
                <a:latin typeface="Times New Roman" panose="02020603050405020304" pitchFamily="18" charset="0"/>
                <a:cs typeface="Times New Roman" panose="02020603050405020304" pitchFamily="18" charset="0"/>
              </a:rPr>
              <a:t> </a:t>
            </a:r>
            <a:r>
              <a:rPr lang="en-CA" sz="1800" dirty="0" err="1" smtClean="0">
                <a:solidFill>
                  <a:prstClr val="black"/>
                </a:solidFill>
                <a:latin typeface="Times New Roman" panose="02020603050405020304" pitchFamily="18" charset="0"/>
                <a:cs typeface="Times New Roman" panose="02020603050405020304" pitchFamily="18" charset="0"/>
              </a:rPr>
              <a:t>signalée</a:t>
            </a:r>
            <a:r>
              <a:rPr lang="en-CA" sz="1800" dirty="0" smtClean="0">
                <a:solidFill>
                  <a:prstClr val="black"/>
                </a:solidFill>
                <a:latin typeface="Times New Roman" panose="02020603050405020304" pitchFamily="18" charset="0"/>
                <a:cs typeface="Times New Roman" panose="02020603050405020304" pitchFamily="18" charset="0"/>
              </a:rPr>
              <a:t>;</a:t>
            </a:r>
          </a:p>
          <a:p>
            <a:pPr marL="0" lvl="0" indent="0" algn="just">
              <a:spcBef>
                <a:spcPct val="0"/>
              </a:spcBef>
              <a:buClr>
                <a:schemeClr val="accent6">
                  <a:lumMod val="75000"/>
                </a:schemeClr>
              </a:buClr>
              <a:buNone/>
            </a:pPr>
            <a:endParaRPr lang="en-CA" sz="1800"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ct val="0"/>
              </a:spcBef>
              <a:buClr>
                <a:schemeClr val="accent6">
                  <a:lumMod val="75000"/>
                </a:schemeClr>
              </a:buClr>
              <a:buFont typeface="Wingdings" panose="05000000000000000000" pitchFamily="2" charset="2"/>
              <a:buChar char="ü"/>
            </a:pPr>
            <a:r>
              <a:rPr lang="en-CA" sz="1800" dirty="0" smtClean="0">
                <a:latin typeface="Times New Roman" panose="02020603050405020304" pitchFamily="18" charset="0"/>
                <a:cs typeface="Times New Roman" panose="02020603050405020304" pitchFamily="18" charset="0"/>
              </a:rPr>
              <a:t>Le </a:t>
            </a:r>
            <a:r>
              <a:rPr lang="en-CA" sz="1800" dirty="0" err="1" smtClean="0">
                <a:latin typeface="Times New Roman" panose="02020603050405020304" pitchFamily="18" charset="0"/>
                <a:cs typeface="Times New Roman" panose="02020603050405020304" pitchFamily="18" charset="0"/>
              </a:rPr>
              <a:t>taux</a:t>
            </a:r>
            <a:r>
              <a:rPr lang="en-CA" sz="1800" dirty="0" smtClean="0">
                <a:latin typeface="Times New Roman" panose="02020603050405020304" pitchFamily="18" charset="0"/>
                <a:cs typeface="Times New Roman" panose="02020603050405020304" pitchFamily="18" charset="0"/>
              </a:rPr>
              <a:t> </a:t>
            </a:r>
            <a:r>
              <a:rPr lang="en-CA" sz="1800" dirty="0" err="1" smtClean="0">
                <a:latin typeface="Times New Roman" panose="02020603050405020304" pitchFamily="18" charset="0"/>
                <a:cs typeface="Times New Roman" panose="02020603050405020304" pitchFamily="18" charset="0"/>
              </a:rPr>
              <a:t>d’enfants</a:t>
            </a:r>
            <a:r>
              <a:rPr lang="en-CA" sz="1800" dirty="0" smtClean="0">
                <a:latin typeface="Times New Roman" panose="02020603050405020304" pitchFamily="18" charset="0"/>
                <a:cs typeface="Times New Roman" panose="02020603050405020304" pitchFamily="18" charset="0"/>
              </a:rPr>
              <a:t> </a:t>
            </a:r>
            <a:r>
              <a:rPr lang="en-CA" sz="1800" dirty="0" err="1" smtClean="0">
                <a:latin typeface="Times New Roman" panose="02020603050405020304" pitchFamily="18" charset="0"/>
                <a:cs typeface="Times New Roman" panose="02020603050405020304" pitchFamily="18" charset="0"/>
              </a:rPr>
              <a:t>autochtones</a:t>
            </a:r>
            <a:r>
              <a:rPr lang="en-CA" sz="1800" dirty="0" smtClean="0">
                <a:latin typeface="Times New Roman" panose="02020603050405020304" pitchFamily="18" charset="0"/>
                <a:cs typeface="Times New Roman" panose="02020603050405020304" pitchFamily="18" charset="0"/>
              </a:rPr>
              <a:t> </a:t>
            </a:r>
            <a:r>
              <a:rPr lang="en-CA" sz="1800" dirty="0" err="1" smtClean="0">
                <a:latin typeface="Times New Roman" panose="02020603050405020304" pitchFamily="18" charset="0"/>
                <a:cs typeface="Times New Roman" panose="02020603050405020304" pitchFamily="18" charset="0"/>
              </a:rPr>
              <a:t>placés</a:t>
            </a:r>
            <a:r>
              <a:rPr lang="en-CA" sz="1800" dirty="0" smtClean="0">
                <a:latin typeface="Times New Roman" panose="02020603050405020304" pitchFamily="18" charset="0"/>
                <a:cs typeface="Times New Roman" panose="02020603050405020304" pitchFamily="18" charset="0"/>
              </a:rPr>
              <a:t> par le DPJ </a:t>
            </a:r>
            <a:r>
              <a:rPr lang="en-CA" sz="1800" dirty="0" err="1" smtClean="0">
                <a:latin typeface="Times New Roman" panose="02020603050405020304" pitchFamily="18" charset="0"/>
                <a:cs typeface="Times New Roman" panose="02020603050405020304" pitchFamily="18" charset="0"/>
              </a:rPr>
              <a:t>est</a:t>
            </a:r>
            <a:r>
              <a:rPr lang="en-CA" sz="1800" dirty="0" smtClean="0">
                <a:latin typeface="Times New Roman" panose="02020603050405020304" pitchFamily="18" charset="0"/>
                <a:cs typeface="Times New Roman" panose="02020603050405020304" pitchFamily="18" charset="0"/>
              </a:rPr>
              <a:t> </a:t>
            </a:r>
            <a:r>
              <a:rPr lang="en-CA" sz="1800" b="1" dirty="0" err="1" smtClean="0">
                <a:latin typeface="Times New Roman" panose="02020603050405020304" pitchFamily="18" charset="0"/>
                <a:cs typeface="Times New Roman" panose="02020603050405020304" pitchFamily="18" charset="0"/>
              </a:rPr>
              <a:t>presque</a:t>
            </a:r>
            <a:r>
              <a:rPr lang="en-CA" sz="1800" b="1" dirty="0" smtClean="0">
                <a:latin typeface="Times New Roman" panose="02020603050405020304" pitchFamily="18" charset="0"/>
                <a:cs typeface="Times New Roman" panose="02020603050405020304" pitchFamily="18" charset="0"/>
              </a:rPr>
              <a:t> 8 </a:t>
            </a:r>
            <a:r>
              <a:rPr lang="en-CA" sz="1800" b="1" dirty="0" err="1" smtClean="0">
                <a:latin typeface="Times New Roman" panose="02020603050405020304" pitchFamily="18" charset="0"/>
                <a:cs typeface="Times New Roman" panose="02020603050405020304" pitchFamily="18" charset="0"/>
              </a:rPr>
              <a:t>fois</a:t>
            </a:r>
            <a:r>
              <a:rPr lang="en-CA" sz="1800" b="1" dirty="0" smtClean="0">
                <a:latin typeface="Times New Roman" panose="02020603050405020304" pitchFamily="18" charset="0"/>
                <a:cs typeface="Times New Roman" panose="02020603050405020304" pitchFamily="18" charset="0"/>
              </a:rPr>
              <a:t> plus </a:t>
            </a:r>
            <a:r>
              <a:rPr lang="en-CA" sz="1800" b="1" dirty="0" err="1" smtClean="0">
                <a:latin typeface="Times New Roman" panose="02020603050405020304" pitchFamily="18" charset="0"/>
                <a:cs typeface="Times New Roman" panose="02020603050405020304" pitchFamily="18" charset="0"/>
              </a:rPr>
              <a:t>élevé</a:t>
            </a:r>
            <a:r>
              <a:rPr lang="en-CA" sz="1800" b="1" dirty="0" smtClean="0">
                <a:latin typeface="Times New Roman" panose="02020603050405020304" pitchFamily="18" charset="0"/>
                <a:cs typeface="Times New Roman" panose="02020603050405020304" pitchFamily="18" charset="0"/>
              </a:rPr>
              <a:t> </a:t>
            </a:r>
            <a:r>
              <a:rPr lang="en-CA" sz="1800" dirty="0" smtClean="0">
                <a:latin typeface="Times New Roman" panose="02020603050405020304" pitchFamily="18" charset="0"/>
                <a:cs typeface="Times New Roman" panose="02020603050405020304" pitchFamily="18" charset="0"/>
              </a:rPr>
              <a:t>que </a:t>
            </a:r>
            <a:r>
              <a:rPr lang="en-CA" sz="1800" dirty="0" err="1" smtClean="0">
                <a:latin typeface="Times New Roman" panose="02020603050405020304" pitchFamily="18" charset="0"/>
                <a:cs typeface="Times New Roman" panose="02020603050405020304" pitchFamily="18" charset="0"/>
              </a:rPr>
              <a:t>celui</a:t>
            </a:r>
            <a:r>
              <a:rPr lang="en-CA" sz="1800" dirty="0" smtClean="0">
                <a:latin typeface="Times New Roman" panose="02020603050405020304" pitchFamily="18" charset="0"/>
                <a:cs typeface="Times New Roman" panose="02020603050405020304" pitchFamily="18" charset="0"/>
              </a:rPr>
              <a:t> des </a:t>
            </a:r>
            <a:r>
              <a:rPr lang="en-CA" sz="1800" dirty="0" err="1" smtClean="0">
                <a:latin typeface="Times New Roman" panose="02020603050405020304" pitchFamily="18" charset="0"/>
                <a:cs typeface="Times New Roman" panose="02020603050405020304" pitchFamily="18" charset="0"/>
              </a:rPr>
              <a:t>enfants</a:t>
            </a:r>
            <a:r>
              <a:rPr lang="en-CA" sz="1800" dirty="0" smtClean="0">
                <a:latin typeface="Times New Roman" panose="02020603050405020304" pitchFamily="18" charset="0"/>
                <a:cs typeface="Times New Roman" panose="02020603050405020304" pitchFamily="18" charset="0"/>
              </a:rPr>
              <a:t> non-</a:t>
            </a:r>
            <a:r>
              <a:rPr lang="en-CA" sz="1800" dirty="0" err="1" smtClean="0">
                <a:latin typeface="Times New Roman" panose="02020603050405020304" pitchFamily="18" charset="0"/>
                <a:cs typeface="Times New Roman" panose="02020603050405020304" pitchFamily="18" charset="0"/>
              </a:rPr>
              <a:t>autochtones</a:t>
            </a:r>
            <a:r>
              <a:rPr lang="en-CA" sz="1800" dirty="0" smtClean="0">
                <a:latin typeface="Times New Roman" panose="02020603050405020304" pitchFamily="18" charset="0"/>
                <a:cs typeface="Times New Roman" panose="02020603050405020304" pitchFamily="18" charset="0"/>
              </a:rPr>
              <a:t>;</a:t>
            </a:r>
          </a:p>
          <a:p>
            <a:pPr marL="0" lvl="0" indent="0" algn="just">
              <a:spcBef>
                <a:spcPct val="0"/>
              </a:spcBef>
              <a:buClr>
                <a:schemeClr val="accent6">
                  <a:lumMod val="75000"/>
                </a:schemeClr>
              </a:buClr>
              <a:buNone/>
            </a:pPr>
            <a:endParaRPr lang="en-CA" sz="1800" dirty="0" smtClean="0">
              <a:latin typeface="Times New Roman" panose="02020603050405020304" pitchFamily="18" charset="0"/>
              <a:cs typeface="Times New Roman" panose="02020603050405020304" pitchFamily="18" charset="0"/>
            </a:endParaRPr>
          </a:p>
          <a:p>
            <a:pPr marL="0" indent="0" algn="just">
              <a:spcBef>
                <a:spcPct val="0"/>
              </a:spcBef>
              <a:buClr>
                <a:schemeClr val="accent6">
                  <a:lumMod val="75000"/>
                </a:schemeClr>
              </a:buClr>
              <a:buFont typeface="Wingdings" panose="05000000000000000000" pitchFamily="2" charset="2"/>
              <a:buChar char="ü"/>
            </a:pPr>
            <a:r>
              <a:rPr lang="en-CA" sz="1800" dirty="0" err="1" smtClean="0">
                <a:latin typeface="Times New Roman" panose="02020603050405020304" pitchFamily="18" charset="0"/>
                <a:cs typeface="Times New Roman" panose="02020603050405020304" pitchFamily="18" charset="0"/>
              </a:rPr>
              <a:t>En</a:t>
            </a:r>
            <a:r>
              <a:rPr lang="en-CA" sz="1800" dirty="0" smtClean="0">
                <a:latin typeface="Times New Roman" panose="02020603050405020304" pitchFamily="18" charset="0"/>
                <a:cs typeface="Times New Roman" panose="02020603050405020304" pitchFamily="18" charset="0"/>
              </a:rPr>
              <a:t> 2009-2010, </a:t>
            </a:r>
            <a:r>
              <a:rPr lang="fr-CA" sz="1800" b="1" dirty="0">
                <a:solidFill>
                  <a:prstClr val="black"/>
                </a:solidFill>
                <a:latin typeface="Times New Roman" panose="02020603050405020304" pitchFamily="18" charset="0"/>
                <a:cs typeface="Times New Roman" panose="02020603050405020304" pitchFamily="18" charset="0"/>
              </a:rPr>
              <a:t>12,6 % </a:t>
            </a:r>
            <a:r>
              <a:rPr lang="fr-CA" sz="1800" dirty="0">
                <a:solidFill>
                  <a:prstClr val="black"/>
                </a:solidFill>
                <a:latin typeface="Times New Roman" panose="02020603050405020304" pitchFamily="18" charset="0"/>
                <a:cs typeface="Times New Roman" panose="02020603050405020304" pitchFamily="18" charset="0"/>
              </a:rPr>
              <a:t>des jeunes 0-18 ans vivant dans une communauté </a:t>
            </a:r>
            <a:r>
              <a:rPr lang="fr-CA" sz="1800" b="1" dirty="0">
                <a:solidFill>
                  <a:prstClr val="black"/>
                </a:solidFill>
                <a:latin typeface="Times New Roman" panose="02020603050405020304" pitchFamily="18" charset="0"/>
                <a:cs typeface="Times New Roman" panose="02020603050405020304" pitchFamily="18" charset="0"/>
              </a:rPr>
              <a:t>sont placés </a:t>
            </a:r>
            <a:r>
              <a:rPr lang="fr-CA" sz="1800" dirty="0">
                <a:solidFill>
                  <a:prstClr val="black"/>
                </a:solidFill>
                <a:latin typeface="Times New Roman" panose="02020603050405020304" pitchFamily="18" charset="0"/>
                <a:cs typeface="Times New Roman" panose="02020603050405020304" pitchFamily="18" charset="0"/>
              </a:rPr>
              <a:t>(taux pour 1 000 enfants de </a:t>
            </a:r>
            <a:r>
              <a:rPr lang="fr-CA" sz="1800" b="1" dirty="0">
                <a:solidFill>
                  <a:prstClr val="black"/>
                </a:solidFill>
                <a:latin typeface="Times New Roman" panose="02020603050405020304" pitchFamily="18" charset="0"/>
                <a:cs typeface="Times New Roman" panose="02020603050405020304" pitchFamily="18" charset="0"/>
              </a:rPr>
              <a:t>126</a:t>
            </a:r>
            <a:r>
              <a:rPr lang="fr-CA" sz="1800" dirty="0">
                <a:solidFill>
                  <a:prstClr val="black"/>
                </a:solidFill>
                <a:latin typeface="Times New Roman" panose="02020603050405020304" pitchFamily="18" charset="0"/>
                <a:cs typeface="Times New Roman" panose="02020603050405020304" pitchFamily="18" charset="0"/>
              </a:rPr>
              <a:t> vs </a:t>
            </a:r>
            <a:r>
              <a:rPr lang="fr-CA" sz="1800" b="1" dirty="0">
                <a:solidFill>
                  <a:prstClr val="black"/>
                </a:solidFill>
                <a:latin typeface="Times New Roman" panose="02020603050405020304" pitchFamily="18" charset="0"/>
                <a:cs typeface="Times New Roman" panose="02020603050405020304" pitchFamily="18" charset="0"/>
              </a:rPr>
              <a:t>12,4 </a:t>
            </a:r>
            <a:r>
              <a:rPr lang="fr-CA" sz="1800" dirty="0">
                <a:solidFill>
                  <a:prstClr val="black"/>
                </a:solidFill>
                <a:latin typeface="Times New Roman" panose="02020603050405020304" pitchFamily="18" charset="0"/>
                <a:cs typeface="Times New Roman" panose="02020603050405020304" pitchFamily="18" charset="0"/>
              </a:rPr>
              <a:t>pour les Non-Autochtones</a:t>
            </a:r>
            <a:r>
              <a:rPr lang="fr-CA" sz="1800" dirty="0" smtClean="0">
                <a:solidFill>
                  <a:prstClr val="black"/>
                </a:solidFill>
                <a:latin typeface="Times New Roman" panose="02020603050405020304" pitchFamily="18" charset="0"/>
                <a:cs typeface="Times New Roman" panose="02020603050405020304" pitchFamily="18" charset="0"/>
              </a:rPr>
              <a:t>)</a:t>
            </a:r>
          </a:p>
          <a:p>
            <a:pPr lvl="1">
              <a:buClr>
                <a:schemeClr val="accent6">
                  <a:lumMod val="75000"/>
                </a:schemeClr>
              </a:buClr>
              <a:buFont typeface="Wingdings" panose="05000000000000000000" pitchFamily="2" charset="2"/>
              <a:buChar char="ü"/>
            </a:pPr>
            <a:r>
              <a:rPr lang="en-CA" sz="1800" dirty="0" err="1">
                <a:solidFill>
                  <a:prstClr val="black"/>
                </a:solidFill>
                <a:latin typeface="Times New Roman" panose="02020603050405020304" pitchFamily="18" charset="0"/>
                <a:cs typeface="Times New Roman" panose="02020603050405020304" pitchFamily="18" charset="0"/>
              </a:rPr>
              <a:t>Nombre</a:t>
            </a:r>
            <a:r>
              <a:rPr lang="en-CA" sz="1800" dirty="0">
                <a:solidFill>
                  <a:prstClr val="black"/>
                </a:solidFill>
                <a:latin typeface="Times New Roman" panose="02020603050405020304" pitchFamily="18" charset="0"/>
                <a:cs typeface="Times New Roman" panose="02020603050405020304" pitchFamily="18" charset="0"/>
              </a:rPr>
              <a:t> </a:t>
            </a:r>
            <a:r>
              <a:rPr lang="en-CA" sz="1800" dirty="0" err="1">
                <a:solidFill>
                  <a:prstClr val="black"/>
                </a:solidFill>
                <a:latin typeface="Times New Roman" panose="02020603050405020304" pitchFamily="18" charset="0"/>
                <a:cs typeface="Times New Roman" panose="02020603050405020304" pitchFamily="18" charset="0"/>
              </a:rPr>
              <a:t>d’adoptions</a:t>
            </a:r>
            <a:r>
              <a:rPr lang="en-CA" sz="1800" dirty="0">
                <a:solidFill>
                  <a:prstClr val="black"/>
                </a:solidFill>
                <a:latin typeface="Times New Roman" panose="02020603050405020304" pitchFamily="18" charset="0"/>
                <a:cs typeface="Times New Roman" panose="02020603050405020304" pitchFamily="18" charset="0"/>
              </a:rPr>
              <a:t> entre 2002-2008 vs </a:t>
            </a:r>
            <a:r>
              <a:rPr lang="en-CA" sz="1800" dirty="0" err="1">
                <a:solidFill>
                  <a:prstClr val="black"/>
                </a:solidFill>
                <a:latin typeface="Times New Roman" panose="02020603050405020304" pitchFamily="18" charset="0"/>
                <a:cs typeface="Times New Roman" panose="02020603050405020304" pitchFamily="18" charset="0"/>
              </a:rPr>
              <a:t>nombre</a:t>
            </a:r>
            <a:r>
              <a:rPr lang="en-CA" sz="1800" dirty="0">
                <a:solidFill>
                  <a:prstClr val="black"/>
                </a:solidFill>
                <a:latin typeface="Times New Roman" panose="02020603050405020304" pitchFamily="18" charset="0"/>
                <a:cs typeface="Times New Roman" panose="02020603050405020304" pitchFamily="18" charset="0"/>
              </a:rPr>
              <a:t> </a:t>
            </a:r>
            <a:r>
              <a:rPr lang="en-CA" sz="1800" dirty="0" err="1">
                <a:solidFill>
                  <a:prstClr val="black"/>
                </a:solidFill>
                <a:latin typeface="Times New Roman" panose="02020603050405020304" pitchFamily="18" charset="0"/>
                <a:cs typeface="Times New Roman" panose="02020603050405020304" pitchFamily="18" charset="0"/>
              </a:rPr>
              <a:t>recensé</a:t>
            </a:r>
            <a:r>
              <a:rPr lang="en-CA" sz="1800" dirty="0">
                <a:solidFill>
                  <a:prstClr val="black"/>
                </a:solidFill>
                <a:latin typeface="Times New Roman" panose="02020603050405020304" pitchFamily="18" charset="0"/>
                <a:cs typeface="Times New Roman" panose="02020603050405020304" pitchFamily="18" charset="0"/>
              </a:rPr>
              <a:t> entre 2008-2013 </a:t>
            </a:r>
            <a:r>
              <a:rPr lang="en-CA" sz="1800" b="1" dirty="0">
                <a:solidFill>
                  <a:prstClr val="black"/>
                </a:solidFill>
                <a:latin typeface="Times New Roman" panose="02020603050405020304" pitchFamily="18" charset="0"/>
                <a:cs typeface="Times New Roman" panose="02020603050405020304" pitchFamily="18" charset="0"/>
              </a:rPr>
              <a:t>a plus que </a:t>
            </a:r>
            <a:r>
              <a:rPr lang="en-CA" sz="1800" b="1" dirty="0" err="1">
                <a:solidFill>
                  <a:prstClr val="black"/>
                </a:solidFill>
                <a:latin typeface="Times New Roman" panose="02020603050405020304" pitchFamily="18" charset="0"/>
                <a:cs typeface="Times New Roman" panose="02020603050405020304" pitchFamily="18" charset="0"/>
              </a:rPr>
              <a:t>quadruplé</a:t>
            </a:r>
            <a:endParaRPr lang="en-CA" sz="1800" b="1" dirty="0">
              <a:solidFill>
                <a:prstClr val="black"/>
              </a:solidFill>
              <a:latin typeface="Times New Roman" panose="02020603050405020304" pitchFamily="18" charset="0"/>
              <a:cs typeface="Times New Roman" panose="02020603050405020304" pitchFamily="18" charset="0"/>
            </a:endParaRPr>
          </a:p>
          <a:p>
            <a:pPr lvl="0">
              <a:buClr>
                <a:schemeClr val="accent6">
                  <a:lumMod val="75000"/>
                </a:schemeClr>
              </a:buClr>
              <a:buFont typeface="Wingdings" panose="05000000000000000000" pitchFamily="2" charset="2"/>
              <a:buChar char="ü"/>
            </a:pPr>
            <a:endParaRPr lang="en-CA" sz="2000" dirty="0">
              <a:solidFill>
                <a:prstClr val="black"/>
              </a:solidFill>
              <a:latin typeface="Times New Roman" panose="02020603050405020304" pitchFamily="18" charset="0"/>
              <a:cs typeface="Times New Roman" panose="02020603050405020304" pitchFamily="18" charset="0"/>
            </a:endParaRPr>
          </a:p>
          <a:p>
            <a:pPr lvl="1">
              <a:buClr>
                <a:schemeClr val="accent6">
                  <a:lumMod val="75000"/>
                </a:schemeClr>
              </a:buClr>
              <a:buFont typeface="Wingdings" panose="05000000000000000000" pitchFamily="2" charset="2"/>
              <a:buChar char="ü"/>
            </a:pPr>
            <a:r>
              <a:rPr lang="en-CA" sz="1800" b="1" dirty="0">
                <a:solidFill>
                  <a:prstClr val="black"/>
                </a:solidFill>
                <a:latin typeface="Times New Roman" panose="02020603050405020304" pitchFamily="18" charset="0"/>
                <a:cs typeface="Times New Roman" panose="02020603050405020304" pitchFamily="18" charset="0"/>
              </a:rPr>
              <a:t>Plus de la </a:t>
            </a:r>
            <a:r>
              <a:rPr lang="en-CA" sz="1800" b="1" dirty="0" err="1">
                <a:solidFill>
                  <a:prstClr val="black"/>
                </a:solidFill>
                <a:latin typeface="Times New Roman" panose="02020603050405020304" pitchFamily="18" charset="0"/>
                <a:cs typeface="Times New Roman" panose="02020603050405020304" pitchFamily="18" charset="0"/>
              </a:rPr>
              <a:t>moitié</a:t>
            </a:r>
            <a:r>
              <a:rPr lang="en-CA" sz="1800" b="1" dirty="0">
                <a:solidFill>
                  <a:prstClr val="black"/>
                </a:solidFill>
                <a:latin typeface="Times New Roman" panose="02020603050405020304" pitchFamily="18" charset="0"/>
                <a:cs typeface="Times New Roman" panose="02020603050405020304" pitchFamily="18" charset="0"/>
              </a:rPr>
              <a:t> </a:t>
            </a:r>
            <a:r>
              <a:rPr lang="en-CA" sz="1800" dirty="0">
                <a:solidFill>
                  <a:prstClr val="black"/>
                </a:solidFill>
                <a:latin typeface="Times New Roman" panose="02020603050405020304" pitchFamily="18" charset="0"/>
                <a:cs typeface="Times New Roman" panose="02020603050405020304" pitchFamily="18" charset="0"/>
              </a:rPr>
              <a:t>des adoptions </a:t>
            </a:r>
            <a:r>
              <a:rPr lang="en-CA" sz="1800" b="1" dirty="0" err="1">
                <a:solidFill>
                  <a:prstClr val="black"/>
                </a:solidFill>
                <a:latin typeface="Times New Roman" panose="02020603050405020304" pitchFamily="18" charset="0"/>
                <a:cs typeface="Times New Roman" panose="02020603050405020304" pitchFamily="18" charset="0"/>
              </a:rPr>
              <a:t>s’effectue</a:t>
            </a:r>
            <a:r>
              <a:rPr lang="en-CA" sz="1800" dirty="0">
                <a:solidFill>
                  <a:prstClr val="black"/>
                </a:solidFill>
                <a:latin typeface="Times New Roman" panose="02020603050405020304" pitchFamily="18" charset="0"/>
                <a:cs typeface="Times New Roman" panose="02020603050405020304" pitchFamily="18" charset="0"/>
              </a:rPr>
              <a:t> </a:t>
            </a:r>
            <a:r>
              <a:rPr lang="en-CA" sz="1800" b="1" dirty="0">
                <a:solidFill>
                  <a:prstClr val="black"/>
                </a:solidFill>
                <a:latin typeface="Times New Roman" panose="02020603050405020304" pitchFamily="18" charset="0"/>
                <a:cs typeface="Times New Roman" panose="02020603050405020304" pitchFamily="18" charset="0"/>
              </a:rPr>
              <a:t>hors-</a:t>
            </a:r>
            <a:r>
              <a:rPr lang="en-CA" sz="1800" b="1" dirty="0" err="1">
                <a:solidFill>
                  <a:prstClr val="black"/>
                </a:solidFill>
                <a:latin typeface="Times New Roman" panose="02020603050405020304" pitchFamily="18" charset="0"/>
                <a:cs typeface="Times New Roman" panose="02020603050405020304" pitchFamily="18" charset="0"/>
              </a:rPr>
              <a:t>communauté</a:t>
            </a:r>
            <a:r>
              <a:rPr lang="en-CA" sz="1800" dirty="0">
                <a:solidFill>
                  <a:prstClr val="black"/>
                </a:solidFill>
                <a:latin typeface="Times New Roman" panose="02020603050405020304" pitchFamily="18" charset="0"/>
                <a:cs typeface="Times New Roman" panose="02020603050405020304" pitchFamily="18" charset="0"/>
              </a:rPr>
              <a:t> </a:t>
            </a:r>
            <a:r>
              <a:rPr lang="en-CA" sz="1800" dirty="0" err="1">
                <a:solidFill>
                  <a:prstClr val="black"/>
                </a:solidFill>
                <a:latin typeface="Times New Roman" panose="02020603050405020304" pitchFamily="18" charset="0"/>
                <a:cs typeface="Times New Roman" panose="02020603050405020304" pitchFamily="18" charset="0"/>
              </a:rPr>
              <a:t>dans</a:t>
            </a:r>
            <a:r>
              <a:rPr lang="en-CA" sz="1800" dirty="0">
                <a:solidFill>
                  <a:prstClr val="black"/>
                </a:solidFill>
                <a:latin typeface="Times New Roman" panose="02020603050405020304" pitchFamily="18" charset="0"/>
                <a:cs typeface="Times New Roman" panose="02020603050405020304" pitchFamily="18" charset="0"/>
              </a:rPr>
              <a:t> des </a:t>
            </a:r>
            <a:r>
              <a:rPr lang="en-CA" sz="1800" dirty="0" err="1">
                <a:solidFill>
                  <a:prstClr val="black"/>
                </a:solidFill>
                <a:latin typeface="Times New Roman" panose="02020603050405020304" pitchFamily="18" charset="0"/>
                <a:cs typeface="Times New Roman" panose="02020603050405020304" pitchFamily="18" charset="0"/>
              </a:rPr>
              <a:t>familles</a:t>
            </a:r>
            <a:r>
              <a:rPr lang="en-CA" sz="1800" dirty="0">
                <a:solidFill>
                  <a:prstClr val="black"/>
                </a:solidFill>
                <a:latin typeface="Times New Roman" panose="02020603050405020304" pitchFamily="18" charset="0"/>
                <a:cs typeface="Times New Roman" panose="02020603050405020304" pitchFamily="18" charset="0"/>
              </a:rPr>
              <a:t> non-</a:t>
            </a:r>
            <a:r>
              <a:rPr lang="en-CA" sz="1800" dirty="0" err="1">
                <a:solidFill>
                  <a:prstClr val="black"/>
                </a:solidFill>
                <a:latin typeface="Times New Roman" panose="02020603050405020304" pitchFamily="18" charset="0"/>
                <a:cs typeface="Times New Roman" panose="02020603050405020304" pitchFamily="18" charset="0"/>
              </a:rPr>
              <a:t>autochtones</a:t>
            </a:r>
            <a:endParaRPr lang="fr-CA" dirty="0">
              <a:latin typeface="Times New Roman" pitchFamily="18" charset="0"/>
            </a:endParaRPr>
          </a:p>
          <a:p>
            <a:pPr marL="662940" lvl="2" indent="0" algn="just">
              <a:spcBef>
                <a:spcPct val="0"/>
              </a:spcBef>
              <a:buClr>
                <a:schemeClr val="accent6">
                  <a:lumMod val="75000"/>
                </a:schemeClr>
              </a:buClr>
              <a:buFont typeface="Wingdings" panose="05000000000000000000" pitchFamily="2" charset="2"/>
              <a:buChar char="ü"/>
            </a:pPr>
            <a:endParaRPr lang="fr-CA" sz="1400" dirty="0">
              <a:solidFill>
                <a:prstClr val="black"/>
              </a:solidFill>
              <a:latin typeface="Times New Roman" panose="02020603050405020304" pitchFamily="18" charset="0"/>
              <a:cs typeface="Times New Roman" panose="02020603050405020304" pitchFamily="18" charset="0"/>
            </a:endParaRPr>
          </a:p>
          <a:p>
            <a:pPr marL="0" lvl="0" indent="0" algn="just">
              <a:spcBef>
                <a:spcPct val="0"/>
              </a:spcBef>
              <a:buClr>
                <a:schemeClr val="accent6">
                  <a:lumMod val="75000"/>
                </a:schemeClr>
              </a:buClr>
              <a:buFont typeface="Wingdings" panose="05000000000000000000" pitchFamily="2" charset="2"/>
              <a:buChar char="ü"/>
            </a:pPr>
            <a:endParaRPr lang="en-CA" sz="1800" dirty="0" smtClean="0">
              <a:latin typeface="Times New Roman" panose="02020603050405020304" pitchFamily="18" charset="0"/>
              <a:cs typeface="Times New Roman" panose="02020603050405020304" pitchFamily="18" charset="0"/>
            </a:endParaRPr>
          </a:p>
          <a:p>
            <a:pPr lvl="0" algn="just">
              <a:buClr>
                <a:schemeClr val="accent6">
                  <a:lumMod val="75000"/>
                </a:schemeClr>
              </a:buClr>
              <a:buFont typeface="Wingdings" panose="05000000000000000000" pitchFamily="2" charset="2"/>
              <a:buChar char="ü"/>
            </a:pPr>
            <a:endParaRPr lang="en-CA" sz="1600" dirty="0">
              <a:latin typeface="Times New Roman" panose="02020603050405020304" pitchFamily="18" charset="0"/>
              <a:cs typeface="Times New Roman" panose="02020603050405020304" pitchFamily="18" charset="0"/>
            </a:endParaRPr>
          </a:p>
          <a:p>
            <a:pPr marL="0" lvl="0" indent="0" algn="just">
              <a:buNone/>
            </a:pPr>
            <a:endParaRPr lang="fr-CA" sz="1600" dirty="0" smtClean="0">
              <a:solidFill>
                <a:prstClr val="black"/>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custDataLst>
              <p:tags r:id="rId3"/>
            </p:custDataLst>
          </p:nvPr>
        </p:nvSpPr>
        <p:spPr>
          <a:xfrm>
            <a:off x="7010400" y="6356354"/>
            <a:ext cx="2133600" cy="365125"/>
          </a:xfrm>
          <a:prstGeom prst="rect">
            <a:avLst/>
          </a:prstGeom>
        </p:spPr>
        <p:txBody>
          <a:bodyPr/>
          <a:lstStyle/>
          <a:p>
            <a:fld id="{AC7C12DE-AD4A-4CC2-82EF-417A43B67D92}" type="slidenum">
              <a:rPr lang="fr-CA" smtClean="0">
                <a:solidFill>
                  <a:prstClr val="black">
                    <a:tint val="75000"/>
                  </a:prstClr>
                </a:solidFill>
              </a:rPr>
              <a:t>9</a:t>
            </a:fld>
            <a:endParaRPr lang="fr-CA">
              <a:solidFill>
                <a:prstClr val="black">
                  <a:tint val="75000"/>
                </a:prstClr>
              </a:solidFill>
            </a:endParaRPr>
          </a:p>
        </p:txBody>
      </p:sp>
      <p:pic>
        <p:nvPicPr>
          <p:cNvPr id="10" name="Image 9"/>
          <p:cNvPicPr>
            <a:picLocks noChangeAspect="1"/>
          </p:cNvPicPr>
          <p:nvPr>
            <p:custDataLst>
              <p:tags r:id="rId4"/>
            </p:custDataLst>
          </p:nvPr>
        </p:nvPicPr>
        <p:blipFill>
          <a:blip r:embed="rId7"/>
          <a:srcRect/>
          <a:stretch>
            <a:fillRect/>
          </a:stretch>
        </p:blipFill>
        <p:spPr>
          <a:xfrm>
            <a:off x="5131765" y="4365105"/>
            <a:ext cx="2752603" cy="2245156"/>
          </a:xfrm>
          <a:prstGeom prst="rect">
            <a:avLst/>
          </a:prstGeom>
        </p:spPr>
      </p:pic>
    </p:spTree>
    <p:extLst>
      <p:ext uri="{BB962C8B-B14F-4D97-AF65-F5344CB8AC3E}">
        <p14:creationId xmlns:p14="http://schemas.microsoft.com/office/powerpoint/2010/main" val="5099892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2034"/>
  <p:tag name="AS_OS" val="Microsoft Windows NT 6.1.7601 Service Pack 1"/>
  <p:tag name="AS_RELEASE_DATE" val="2014.04.30"/>
  <p:tag name="AS_TITLE" val="Aspose.Slides for .NET 4.0"/>
  <p:tag name="AS_VERSION" val="8.4.1.0"/>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gin">
      <a:majorFont>
        <a:latin typeface="Bookman Old Style"/>
        <a:ea typeface=""/>
        <a:cs typeface=""/>
        <a:font script="Uigh" typeface="Microsoft Uighur"/>
        <a:font script="Beng" typeface="Vrinda"/>
        <a:font script="Cyrl" typeface="Cambria"/>
        <a:font script="Mlym" typeface="Kartika"/>
        <a:font script="Taml" typeface="Latha"/>
        <a:font script="Yiii" typeface="Microsoft Yi Baiti"/>
        <a:font script="Cher" typeface="Plantagenet Cherokee"/>
        <a:font script="Laoo" typeface="DokChampa"/>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HG明朝E"/>
        <a:font script="Grek" typeface="Cambria"/>
        <a:font script="Sinh" typeface="Iskoola Pota"/>
        <a:font script="Deva" typeface="Mangal"/>
        <a:font script="Knda" typeface="Tunga"/>
        <a:font script="Tibt" typeface="Microsoft Himalaya"/>
        <a:font script="Khmr" typeface="MoolBoran"/>
        <a:font script="Orya" typeface="Kalinga"/>
        <a:font script="Hant" typeface="標楷體"/>
        <a:font script="Thai" typeface="Browallia New"/>
        <a:font script="Hans" typeface="宋体"/>
        <a:font script="Geor" typeface="Sylfaen"/>
        <a:font script="Guru" typeface="Raavi"/>
        <a:font script="Thaa" typeface="MV Boli"/>
        <a:font script="Cans" typeface="Euphemia"/>
        <a:font script="Hang" typeface="돋움"/>
        <a:font script="Syrc" typeface="Estrangelo Edessa"/>
      </a:majorFont>
      <a:minorFont>
        <a:latin typeface="Gill Sans MT"/>
        <a:ea typeface=""/>
        <a:cs typeface=""/>
        <a:font script="Uigh" typeface="Microsoft Uighur"/>
        <a:font script="Beng" typeface="Vrinda"/>
        <a:font script="Cyrl" typeface="Calibri"/>
        <a:font script="Mlym" typeface="Kartika"/>
        <a:font script="Taml" typeface="Latha"/>
        <a:font script="Yiii" typeface="Microsoft Yi Baiti"/>
        <a:font script="Cher" typeface="Plantagenet Cherokee"/>
        <a:font script="Laoo" typeface="DokChampa"/>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Grek" typeface="Calibri"/>
        <a:font script="Sinh" typeface="Iskoola Pota"/>
        <a:font script="Deva" typeface="Mangal"/>
        <a:font script="Knda" typeface="Tunga"/>
        <a:font script="Tibt" typeface="Microsoft Himalaya"/>
        <a:font script="Khmr" typeface="DaunPenh"/>
        <a:font script="Orya" typeface="Kalinga"/>
        <a:font script="Hant" typeface="新細明體"/>
        <a:font script="Thai" typeface="Cordia New"/>
        <a:font script="Hans" typeface="华文新魏"/>
        <a:font script="Geor" typeface="Sylfaen"/>
        <a:font script="Guru" typeface="Raavi"/>
        <a:font script="Thaa" typeface="MV Boli"/>
        <a:font script="Cans" typeface="Euphemia"/>
        <a:font script="Hang" typeface="맑은 고딕"/>
        <a:font script="Syrc" typeface="Estrangelo Edessa"/>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tileRect/>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tileRect/>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tileRect/>
        </a:gradFill>
        <a:blipFill>
          <a:blip xmlns:r="http://schemas.openxmlformats.org/officeDocument/2006/relationships" r:embed="rId1">
            <a:duotone>
              <a:schemeClr val="phClr">
                <a:shade val="6000"/>
                <a:satMod val="120000"/>
              </a:schemeClr>
              <a:schemeClr val="phClr">
                <a:tint val="90000"/>
              </a:schemeClr>
            </a:duotone>
          </a:blip>
          <a:srcRect/>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aml" typeface="Latha"/>
        <a:font script="Thai" typeface="Angsana New"/>
        <a:font script="Mlym" typeface="Kartik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Beng" typeface="Vrinda"/>
        <a:font script="Deva" typeface="Mangal"/>
        <a:font script="Knda" typeface="Tunga"/>
        <a:font script="Orya" typeface="Kalinga"/>
        <a:font script="Khmr" typeface="MoolBoran"/>
        <a:font script="Hant" typeface="新細明體"/>
        <a:font script="Laoo" typeface="DokChampa"/>
        <a:font script="Tibt" typeface="Microsoft Himalay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Taml" typeface="Latha"/>
        <a:font script="Thai" typeface="Cordia New"/>
        <a:font script="Mlym" typeface="Kartik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Beng" typeface="Vrinda"/>
        <a:font script="Deva" typeface="Mangal"/>
        <a:font script="Knda" typeface="Tunga"/>
        <a:font script="Orya" typeface="Kalinga"/>
        <a:font script="Khmr" typeface="DaunPenh"/>
        <a:font script="Hant" typeface="新細明體"/>
        <a:font script="Laoo" typeface="DokChampa"/>
        <a:font script="Tibt" typeface="Microsoft Himalay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aml" typeface="Latha"/>
        <a:font script="Thai" typeface="Angsana New"/>
        <a:font script="Mlym" typeface="Kartik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Beng" typeface="Vrinda"/>
        <a:font script="Deva" typeface="Mangal"/>
        <a:font script="Knda" typeface="Tunga"/>
        <a:font script="Orya" typeface="Kalinga"/>
        <a:font script="Khmr" typeface="MoolBoran"/>
        <a:font script="Hant" typeface="新細明體"/>
        <a:font script="Laoo" typeface="DokChampa"/>
        <a:font script="Tibt" typeface="Microsoft Himalay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Taml" typeface="Latha"/>
        <a:font script="Thai" typeface="Cordia New"/>
        <a:font script="Mlym" typeface="Kartik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Beng" typeface="Vrinda"/>
        <a:font script="Deva" typeface="Mangal"/>
        <a:font script="Knda" typeface="Tunga"/>
        <a:font script="Orya" typeface="Kalinga"/>
        <a:font script="Khmr" typeface="DaunPenh"/>
        <a:font script="Hant" typeface="新細明體"/>
        <a:font script="Laoo" typeface="DokChampa"/>
        <a:font script="Tibt" typeface="Microsoft Himalay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ppt_cssspnql_fra</Template>
  <TotalTime>153865</TotalTime>
  <Words>1317</Words>
  <Application>Microsoft Office PowerPoint</Application>
  <PresentationFormat>Affichage à l'écran (4:3)</PresentationFormat>
  <Paragraphs>190</Paragraphs>
  <Slides>21</Slides>
  <Notes>17</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Origin</vt:lpstr>
      <vt:lpstr>Thème Office</vt:lpstr>
      <vt:lpstr>L'application de la Loi sur la protection de la jeunesse dans les communautés autochtones au Québec</vt:lpstr>
      <vt:lpstr>Présentation PowerPoint</vt:lpstr>
      <vt:lpstr>Contexte historique de la protection de l’enfance  </vt:lpstr>
      <vt:lpstr>1. Modèle traditionnel autochtone : Avant la colonisation </vt:lpstr>
      <vt:lpstr>2. Modèle d’assimilation: les pensionnats indiens</vt:lpstr>
      <vt:lpstr>3. Modèle d’intégration: les “Sixties Scoop”</vt:lpstr>
      <vt:lpstr>4. Modèle d’adaptation : Les systèmes de protection actuels</vt:lpstr>
      <vt:lpstr> Les enfants des PN surreprésentés à tous les stades du processus de la PJ au Québec</vt:lpstr>
      <vt:lpstr>La surreprésentation au Québec…</vt:lpstr>
      <vt:lpstr>Comment expliquer cette surreprésentation?</vt:lpstr>
      <vt:lpstr>4. Modèle d’adaptation : la LPJ et les Autochtones au Québec</vt:lpstr>
      <vt:lpstr>Modèle de gouvernance au Québec  Agence de services à l’enfance et à la famille des Premières Nations </vt:lpstr>
      <vt:lpstr>ENTENTES BIPARTITES </vt:lpstr>
      <vt:lpstr>Présentation PowerPoint</vt:lpstr>
      <vt:lpstr>Modèle d’adaptation : penser en mode “préventif”</vt:lpstr>
      <vt:lpstr>Une application différente de la LPJ pour tenir compte de la culture: le SIAA</vt:lpstr>
      <vt:lpstr>Présentation PowerPoint</vt:lpstr>
      <vt:lpstr>Adapter davantage…Le projet de loi 99 (2016)</vt:lpstr>
      <vt:lpstr>Malgré les adaptations…</vt:lpstr>
      <vt:lpstr>L’adaptation des lois, une solution?</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sur la protection de la jeunesse</dc:title>
  <dc:creator>Lisa Ellington</dc:creator>
  <cp:lastModifiedBy>Sylvie Gravel</cp:lastModifiedBy>
  <cp:revision>219</cp:revision>
  <cp:lastPrinted>2015-10-07T17:14:28Z</cp:lastPrinted>
  <dcterms:created xsi:type="dcterms:W3CDTF">2015-09-14T15:06:13Z</dcterms:created>
  <dcterms:modified xsi:type="dcterms:W3CDTF">2017-04-28T20:01:55Z</dcterms:modified>
</cp:coreProperties>
</file>